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57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2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5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2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1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4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0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B8FB-E38B-4F6D-8422-46E5BE2D9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Article 19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2C0A0-BE3A-4088-B8DD-B4D77EC72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Update to the floodplain district</a:t>
            </a:r>
          </a:p>
        </p:txBody>
      </p:sp>
    </p:spTree>
    <p:extLst>
      <p:ext uri="{BB962C8B-B14F-4D97-AF65-F5344CB8AC3E}">
        <p14:creationId xmlns:p14="http://schemas.microsoft.com/office/powerpoint/2010/main" val="322822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190B-A05C-4BFD-8B15-8FFE5194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7FFF-05C9-47BF-8B5F-25ABEDD49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1817"/>
            <a:ext cx="5356072" cy="43059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</a:rPr>
              <a:t>A flood insurance rate map (FIRM) is an official map of a community that </a:t>
            </a:r>
            <a:r>
              <a:rPr lang="en-US" sz="2400" b="1" i="0" dirty="0">
                <a:solidFill>
                  <a:schemeClr val="accent1"/>
                </a:solidFill>
                <a:effectLst/>
              </a:rPr>
              <a:t>displays the floodplains, special hazard areas, and risk premium zones</a:t>
            </a:r>
            <a:r>
              <a:rPr lang="en-US" sz="2400" i="0" dirty="0">
                <a:solidFill>
                  <a:schemeClr val="accent1"/>
                </a:solidFill>
                <a:effectLst/>
              </a:rPr>
              <a:t>, </a:t>
            </a:r>
            <a:r>
              <a:rPr lang="en-US" sz="2400" b="0" i="0" dirty="0">
                <a:solidFill>
                  <a:srgbClr val="202124"/>
                </a:solidFill>
                <a:effectLst/>
              </a:rPr>
              <a:t>as delineated by the Federal Emergency Management Agency (FEMA). These maps must be adopted under the local zoning for communities to participate in the National Flood Insurance Program.</a:t>
            </a:r>
          </a:p>
          <a:p>
            <a:pPr marL="0" indent="0" algn="just">
              <a:buNone/>
            </a:pPr>
            <a:endParaRPr lang="en-US" sz="2400" b="0" i="0" dirty="0">
              <a:solidFill>
                <a:srgbClr val="202124"/>
              </a:solidFill>
              <a:effectLst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202124"/>
                </a:solidFill>
              </a:rPr>
              <a:t>FIRM maps are updated every </a:t>
            </a:r>
            <a:r>
              <a:rPr lang="en-US" sz="2400" b="1" dirty="0">
                <a:solidFill>
                  <a:schemeClr val="accent1"/>
                </a:solidFill>
              </a:rPr>
              <a:t>FIVE to TEN</a:t>
            </a:r>
            <a:r>
              <a:rPr lang="en-US" sz="2400" dirty="0">
                <a:solidFill>
                  <a:schemeClr val="tx1"/>
                </a:solidFill>
              </a:rPr>
              <a:t> years. The last update was 2012. </a:t>
            </a:r>
          </a:p>
        </p:txBody>
      </p:sp>
      <p:pic>
        <p:nvPicPr>
          <p:cNvPr id="5" name="Picture 4" descr="Graphical user interface, map&#10;&#10;Description automatically generated with medium confidence">
            <a:extLst>
              <a:ext uri="{FF2B5EF4-FFF2-40B4-BE49-F238E27FC236}">
                <a16:creationId xmlns:a16="http://schemas.microsoft.com/office/drawing/2014/main" id="{3B581DDE-DCF7-4166-95F8-9F930D593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49"/>
          <a:stretch/>
        </p:blipFill>
        <p:spPr>
          <a:xfrm>
            <a:off x="6695089" y="1841817"/>
            <a:ext cx="5059680" cy="44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A43F6-1767-41CF-AD68-A5D2E6A1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FEF3-0712-4CD0-86B0-2DFEF5AE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dirty="0"/>
              <a:t>Specific Bylaw Updates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B2660-BFBF-4FC4-A2C0-F6D9341B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rgbClr val="58718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Logo | FEMA.gov">
            <a:extLst>
              <a:ext uri="{FF2B5EF4-FFF2-40B4-BE49-F238E27FC236}">
                <a16:creationId xmlns:a16="http://schemas.microsoft.com/office/drawing/2014/main" id="{8B5DDCB4-21DB-4FDC-B705-5CB4C052C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r="21190"/>
          <a:stretch/>
        </p:blipFill>
        <p:spPr bwMode="auto">
          <a:xfrm>
            <a:off x="458336" y="557869"/>
            <a:ext cx="2784700" cy="29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A92E2F-55AE-4881-A4B4-F7005A558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rgbClr val="37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E93E17-375F-4DB9-8C0A-BE32314A8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19A4ED8-71CF-43D3-BB55-6F00FF527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C38348-0ECF-4EAB-B3E5-906FA46EB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rgbClr val="58718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ational Flood Insurance Program">
            <a:extLst>
              <a:ext uri="{FF2B5EF4-FFF2-40B4-BE49-F238E27FC236}">
                <a16:creationId xmlns:a16="http://schemas.microsoft.com/office/drawing/2014/main" id="{FC1B9295-5212-4738-B4CE-B4F9B7F04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9520" r="10941" b="16418"/>
          <a:stretch/>
        </p:blipFill>
        <p:spPr bwMode="auto">
          <a:xfrm>
            <a:off x="3664752" y="3179901"/>
            <a:ext cx="2295082" cy="207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F399-C811-4AA2-8949-B36924C2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dirty="0">
                <a:effectLst/>
                <a:ea typeface="Times New Roman" panose="02020603050405020304" pitchFamily="18" charset="0"/>
              </a:rPr>
              <a:t>To update the map references to the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new (2022)</a:t>
            </a:r>
            <a:r>
              <a:rPr lang="en-US" dirty="0">
                <a:effectLst/>
                <a:ea typeface="Times New Roman" panose="02020603050405020304" pitchFamily="18" charset="0"/>
              </a:rPr>
              <a:t> Flood Insurance Rate Maps and Flood Insurance Study prepared by the Federal Emergency Management Agency; and  </a:t>
            </a:r>
          </a:p>
          <a:p>
            <a:pPr marL="457200" indent="-457200">
              <a:spcAft>
                <a:spcPts val="1200"/>
              </a:spcAft>
              <a:buAutoNum type="arabicParenR"/>
            </a:pP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dirty="0">
                <a:effectLst/>
                <a:ea typeface="Times New Roman" panose="02020603050405020304" pitchFamily="18" charset="0"/>
              </a:rPr>
              <a:t>o update the text of Section 185-44 to remain in compliance with the requirements of FEMA’s flood insurance program.</a:t>
            </a:r>
            <a:r>
              <a:rPr lang="en-US" b="1" dirty="0"/>
              <a:t> </a:t>
            </a:r>
            <a:r>
              <a:rPr lang="en-US" dirty="0"/>
              <a:t>This includes new definitions and clarifications on work limitations within flood zones.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347B9C-5BDA-413C-9462-F18ADD6D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379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C03CC8-D114-4107-B640-AF7386AC5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87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095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3D78-EB07-473C-A65C-DACD39F4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Implications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EDBEF-7516-48F3-BBE1-071E33E89DB6}"/>
              </a:ext>
            </a:extLst>
          </p:cNvPr>
          <p:cNvSpPr txBox="1">
            <a:spLocks/>
          </p:cNvSpPr>
          <p:nvPr/>
        </p:nvSpPr>
        <p:spPr>
          <a:xfrm>
            <a:off x="1447191" y="2019549"/>
            <a:ext cx="4645152" cy="801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</a:rPr>
              <a:t>Passes by 2/3 majority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BBA744-C4D9-4C15-83F9-91FE697B30BC}"/>
              </a:ext>
            </a:extLst>
          </p:cNvPr>
          <p:cNvSpPr txBox="1">
            <a:spLocks/>
          </p:cNvSpPr>
          <p:nvPr/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Town and its residents are able to continue to participate in the National Flood Insurance Program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384781E-2E96-4BA1-A22E-35DE6A60CA61}"/>
              </a:ext>
            </a:extLst>
          </p:cNvPr>
          <p:cNvSpPr txBox="1">
            <a:spLocks/>
          </p:cNvSpPr>
          <p:nvPr/>
        </p:nvSpPr>
        <p:spPr>
          <a:xfrm>
            <a:off x="6412362" y="2023003"/>
            <a:ext cx="4645152" cy="8022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</a:rPr>
              <a:t>Fails to pass by 2/3 majority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29075CC-2F86-46D7-B535-D730FD427CDA}"/>
              </a:ext>
            </a:extLst>
          </p:cNvPr>
          <p:cNvSpPr txBox="1">
            <a:spLocks/>
          </p:cNvSpPr>
          <p:nvPr/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Dover is removed from the National Flood Insurance Program negatively impacting local homeowners requiring flood insurance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B049F-46DB-4C0B-8616-859F6404FAA1}"/>
              </a:ext>
            </a:extLst>
          </p:cNvPr>
          <p:cNvSpPr txBox="1"/>
          <p:nvPr/>
        </p:nvSpPr>
        <p:spPr>
          <a:xfrm>
            <a:off x="1137148" y="5089530"/>
            <a:ext cx="960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proposed bylaw language was provided by DCR and should not be modified.</a:t>
            </a:r>
          </a:p>
          <a:p>
            <a:pPr algn="ctr"/>
            <a:r>
              <a:rPr lang="en-US" dirty="0"/>
              <a:t>Failure to accept the new language as dictated by DCR and FEMA will nullify participation in the NFIP.</a:t>
            </a:r>
          </a:p>
        </p:txBody>
      </p:sp>
    </p:spTree>
    <p:extLst>
      <p:ext uri="{BB962C8B-B14F-4D97-AF65-F5344CB8AC3E}">
        <p14:creationId xmlns:p14="http://schemas.microsoft.com/office/powerpoint/2010/main" val="331596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DA2F-0027-44DA-8832-FFB17B732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7B1A9-60A5-4051-9A43-3CE136385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36293937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233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Article 19</vt:lpstr>
      <vt:lpstr>Overview of Updates</vt:lpstr>
      <vt:lpstr>Specific Bylaw Updates</vt:lpstr>
      <vt:lpstr>Voting Implications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22</dc:title>
  <dc:creator>Courtney Starling</dc:creator>
  <cp:lastModifiedBy>Courtney Starling</cp:lastModifiedBy>
  <cp:revision>9</cp:revision>
  <dcterms:created xsi:type="dcterms:W3CDTF">2022-02-16T15:19:11Z</dcterms:created>
  <dcterms:modified xsi:type="dcterms:W3CDTF">2022-03-14T17:48:11Z</dcterms:modified>
</cp:coreProperties>
</file>