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57" r:id="rId4"/>
    <p:sldId id="258" r:id="rId5"/>
    <p:sldId id="259" r:id="rId6"/>
    <p:sldId id="262"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1" d="100"/>
          <a:sy n="61" d="100"/>
        </p:scale>
        <p:origin x="812"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3/14/2022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3/14/2022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3/14/2022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3/14/2022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dirty="0"/>
              <a:t>3/14/2022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3/14/2022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3/14/2022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3/14/2022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3/14/2022</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t>3/14/2022</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dirty="0"/>
              <a:t>3/14/2022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t>3/14/2022</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1B8FB-E38B-4F6D-8422-46E5BE2D9511}"/>
              </a:ext>
            </a:extLst>
          </p:cNvPr>
          <p:cNvSpPr>
            <a:spLocks noGrp="1"/>
          </p:cNvSpPr>
          <p:nvPr>
            <p:ph type="ctrTitle"/>
          </p:nvPr>
        </p:nvSpPr>
        <p:spPr/>
        <p:txBody>
          <a:bodyPr/>
          <a:lstStyle/>
          <a:p>
            <a:r>
              <a:rPr lang="en-US" dirty="0"/>
              <a:t>Article 21</a:t>
            </a:r>
          </a:p>
        </p:txBody>
      </p:sp>
      <p:sp>
        <p:nvSpPr>
          <p:cNvPr id="3" name="Subtitle 2">
            <a:extLst>
              <a:ext uri="{FF2B5EF4-FFF2-40B4-BE49-F238E27FC236}">
                <a16:creationId xmlns:a16="http://schemas.microsoft.com/office/drawing/2014/main" id="{88D2C0A0-BE3A-4088-B8DD-B4D77EC72F19}"/>
              </a:ext>
            </a:extLst>
          </p:cNvPr>
          <p:cNvSpPr>
            <a:spLocks noGrp="1"/>
          </p:cNvSpPr>
          <p:nvPr>
            <p:ph type="subTitle" idx="1"/>
          </p:nvPr>
        </p:nvSpPr>
        <p:spPr/>
        <p:txBody>
          <a:bodyPr>
            <a:normAutofit/>
          </a:bodyPr>
          <a:lstStyle/>
          <a:p>
            <a:r>
              <a:rPr lang="en-US" sz="3200" b="1" dirty="0"/>
              <a:t>Modernization updates to the TABLE OF USES</a:t>
            </a:r>
          </a:p>
        </p:txBody>
      </p:sp>
    </p:spTree>
    <p:extLst>
      <p:ext uri="{BB962C8B-B14F-4D97-AF65-F5344CB8AC3E}">
        <p14:creationId xmlns:p14="http://schemas.microsoft.com/office/powerpoint/2010/main" val="3228227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DFEF3-0712-4CD0-86B0-2DFEF5AE2B7B}"/>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A25DF399-C811-4AA2-8949-B36924C24A83}"/>
              </a:ext>
            </a:extLst>
          </p:cNvPr>
          <p:cNvSpPr>
            <a:spLocks noGrp="1"/>
          </p:cNvSpPr>
          <p:nvPr>
            <p:ph idx="1"/>
          </p:nvPr>
        </p:nvSpPr>
        <p:spPr>
          <a:xfrm>
            <a:off x="1097280" y="1845734"/>
            <a:ext cx="10058400" cy="4260776"/>
          </a:xfrm>
        </p:spPr>
        <p:txBody>
          <a:bodyPr>
            <a:normAutofit/>
          </a:bodyPr>
          <a:lstStyle/>
          <a:p>
            <a:pPr marL="0" indent="0">
              <a:spcAft>
                <a:spcPts val="1200"/>
              </a:spcAft>
              <a:buNone/>
            </a:pPr>
            <a:r>
              <a:rPr lang="en-US" dirty="0"/>
              <a:t>The Town of Dover is divided into the following zoning districts: Residential, Business, Manufacturing/Industrial, Medical/Professional, Official or Open Space, and Conservancy). </a:t>
            </a:r>
          </a:p>
          <a:p>
            <a:pPr marL="0" indent="0">
              <a:spcAft>
                <a:spcPts val="1200"/>
              </a:spcAft>
              <a:buNone/>
            </a:pPr>
            <a:r>
              <a:rPr lang="en-US" dirty="0"/>
              <a:t>The Table of Uses is a list of different land uses (commercial, residential, industrial, institutional) by zoning district to determine whether or not the use is allowed on a lot in a specific district.</a:t>
            </a:r>
          </a:p>
          <a:p>
            <a:pPr marL="0" indent="0">
              <a:buNone/>
            </a:pPr>
            <a:r>
              <a:rPr lang="en-US" sz="2800" b="1" dirty="0">
                <a:solidFill>
                  <a:schemeClr val="tx2"/>
                </a:solidFill>
                <a:latin typeface="+mj-lt"/>
              </a:rPr>
              <a:t>Use Authorizations:</a:t>
            </a:r>
          </a:p>
          <a:p>
            <a:pPr marL="0" indent="0">
              <a:buNone/>
            </a:pPr>
            <a:r>
              <a:rPr lang="en-US" b="1" dirty="0">
                <a:solidFill>
                  <a:schemeClr val="accent1"/>
                </a:solidFill>
              </a:rPr>
              <a:t>Allowed </a:t>
            </a:r>
            <a:r>
              <a:rPr lang="en-US" dirty="0"/>
              <a:t>– The use is allowed as-of-right or by-right, meaning a permit may be issued by the Building Inspect and no further review is required</a:t>
            </a:r>
          </a:p>
          <a:p>
            <a:pPr marL="0" indent="0">
              <a:buNone/>
            </a:pPr>
            <a:r>
              <a:rPr lang="en-US" b="1" dirty="0">
                <a:solidFill>
                  <a:schemeClr val="accent1"/>
                </a:solidFill>
              </a:rPr>
              <a:t>Permitted</a:t>
            </a:r>
            <a:r>
              <a:rPr lang="en-US" dirty="0"/>
              <a:t> – The use is allowed if a Special Permit is granted pursuant the criteria established in the Zoning Bylaws by either the Zoning Board of Appeals or Planning Board</a:t>
            </a:r>
          </a:p>
          <a:p>
            <a:pPr marL="0" indent="0">
              <a:buNone/>
            </a:pPr>
            <a:r>
              <a:rPr lang="en-US" b="1" dirty="0">
                <a:solidFill>
                  <a:schemeClr val="accent1"/>
                </a:solidFill>
              </a:rPr>
              <a:t>Prohibited </a:t>
            </a:r>
            <a:r>
              <a:rPr lang="en-US" dirty="0"/>
              <a:t>– The use is not allowed</a:t>
            </a:r>
          </a:p>
        </p:txBody>
      </p:sp>
    </p:spTree>
    <p:extLst>
      <p:ext uri="{BB962C8B-B14F-4D97-AF65-F5344CB8AC3E}">
        <p14:creationId xmlns:p14="http://schemas.microsoft.com/office/powerpoint/2010/main" val="2190951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3190B-A05C-4BFD-8B15-8FFE51947472}"/>
              </a:ext>
            </a:extLst>
          </p:cNvPr>
          <p:cNvSpPr>
            <a:spLocks noGrp="1"/>
          </p:cNvSpPr>
          <p:nvPr>
            <p:ph type="title"/>
          </p:nvPr>
        </p:nvSpPr>
        <p:spPr/>
        <p:txBody>
          <a:bodyPr/>
          <a:lstStyle/>
          <a:p>
            <a:r>
              <a:rPr lang="en-US" dirty="0"/>
              <a:t>Overview of Updates</a:t>
            </a:r>
          </a:p>
        </p:txBody>
      </p:sp>
      <p:sp>
        <p:nvSpPr>
          <p:cNvPr id="3" name="Content Placeholder 2">
            <a:extLst>
              <a:ext uri="{FF2B5EF4-FFF2-40B4-BE49-F238E27FC236}">
                <a16:creationId xmlns:a16="http://schemas.microsoft.com/office/drawing/2014/main" id="{FC6F7FFF-05C9-47BF-8B5F-25ABEDD49AE4}"/>
              </a:ext>
            </a:extLst>
          </p:cNvPr>
          <p:cNvSpPr>
            <a:spLocks noGrp="1"/>
          </p:cNvSpPr>
          <p:nvPr>
            <p:ph idx="1"/>
          </p:nvPr>
        </p:nvSpPr>
        <p:spPr>
          <a:xfrm>
            <a:off x="1097280" y="1845734"/>
            <a:ext cx="10058400" cy="4555066"/>
          </a:xfrm>
        </p:spPr>
        <p:txBody>
          <a:bodyPr>
            <a:normAutofit/>
          </a:bodyPr>
          <a:lstStyle/>
          <a:p>
            <a:pPr marL="461963" indent="-461963">
              <a:buFont typeface="Wingdings" panose="05000000000000000000" pitchFamily="2" charset="2"/>
              <a:buChar char="v"/>
            </a:pPr>
            <a:r>
              <a:rPr lang="en-US" dirty="0"/>
              <a:t>Adds language to authorize the Planning Board as a Special Permit Granting Authority for Accessory Apartments</a:t>
            </a:r>
          </a:p>
          <a:p>
            <a:pPr marL="461963" indent="-461963">
              <a:buFont typeface="Wingdings" panose="05000000000000000000" pitchFamily="2" charset="2"/>
              <a:buChar char="v"/>
            </a:pPr>
            <a:r>
              <a:rPr lang="en-US" dirty="0"/>
              <a:t>Revises allowed commercial uses to create a Special Permit requirement, which gives the Town more authority in their review, for the following types of businesses/uses:</a:t>
            </a:r>
          </a:p>
          <a:p>
            <a:pPr marL="966788" lvl="1" indent="-514350">
              <a:buFont typeface="Courier New" panose="02070309020205020404" pitchFamily="49" charset="0"/>
              <a:buChar char="o"/>
            </a:pPr>
            <a:r>
              <a:rPr lang="en-US" dirty="0"/>
              <a:t>Retail uses over 5,000 square feet in gross floor area</a:t>
            </a:r>
          </a:p>
          <a:p>
            <a:pPr marL="966788" lvl="1" indent="-514350">
              <a:buFont typeface="Courier New" panose="02070309020205020404" pitchFamily="49" charset="0"/>
              <a:buChar char="o"/>
            </a:pPr>
            <a:r>
              <a:rPr lang="en-US" dirty="0"/>
              <a:t>Formula based businesses (“chain” retail)</a:t>
            </a:r>
          </a:p>
          <a:p>
            <a:pPr marL="966788" lvl="1" indent="-514350">
              <a:buFont typeface="Courier New" panose="02070309020205020404" pitchFamily="49" charset="0"/>
              <a:buChar char="o"/>
            </a:pPr>
            <a:r>
              <a:rPr lang="en-US" dirty="0"/>
              <a:t>Mixed commercial uses</a:t>
            </a:r>
          </a:p>
          <a:p>
            <a:pPr marL="461963" indent="-461963">
              <a:buFont typeface="Wingdings" panose="05000000000000000000" pitchFamily="2" charset="2"/>
              <a:buChar char="v"/>
            </a:pPr>
            <a:r>
              <a:rPr lang="en-US" dirty="0"/>
              <a:t>Revises use for “</a:t>
            </a:r>
            <a:r>
              <a:rPr lang="en-US" sz="2000" dirty="0">
                <a:effectLst/>
                <a:ea typeface="Times New Roman" panose="02020603050405020304" pitchFamily="18" charset="0"/>
              </a:rPr>
              <a:t>Shop of carpenter, painter, printer or similar craftsman, provided that no more than 5 persons are employed” and replaces with “Craft retail and production shop”</a:t>
            </a:r>
          </a:p>
          <a:p>
            <a:pPr marL="461963" indent="-461963">
              <a:buFont typeface="Wingdings" panose="05000000000000000000" pitchFamily="2" charset="2"/>
              <a:buChar char="v"/>
            </a:pPr>
            <a:r>
              <a:rPr lang="en-US" dirty="0"/>
              <a:t>Clarifies Uses #22 Business or Professional Office and #27 Medical Professional Offices </a:t>
            </a:r>
          </a:p>
          <a:p>
            <a:pPr marL="461963" indent="-461963">
              <a:buFont typeface="Wingdings" panose="05000000000000000000" pitchFamily="2" charset="2"/>
              <a:buChar char="v"/>
            </a:pPr>
            <a:r>
              <a:rPr lang="en-US" dirty="0"/>
              <a:t>Removes the ability to construct an airport or landing strip in residential districts</a:t>
            </a:r>
          </a:p>
          <a:p>
            <a:pPr marL="461963" indent="-461963">
              <a:buFont typeface="Wingdings" panose="05000000000000000000" pitchFamily="2" charset="2"/>
              <a:buChar char="v"/>
            </a:pPr>
            <a:r>
              <a:rPr lang="en-US" dirty="0"/>
              <a:t>Addresses short-term rentals</a:t>
            </a:r>
          </a:p>
          <a:p>
            <a:pPr>
              <a:buFont typeface="Wingdings" panose="05000000000000000000" pitchFamily="2" charset="2"/>
              <a:buChar char="v"/>
            </a:pPr>
            <a:endParaRPr lang="en-US" dirty="0"/>
          </a:p>
        </p:txBody>
      </p:sp>
    </p:spTree>
    <p:extLst>
      <p:ext uri="{BB962C8B-B14F-4D97-AF65-F5344CB8AC3E}">
        <p14:creationId xmlns:p14="http://schemas.microsoft.com/office/powerpoint/2010/main" val="478999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6E020-11AC-40E2-B19F-196D451F9065}"/>
              </a:ext>
            </a:extLst>
          </p:cNvPr>
          <p:cNvSpPr>
            <a:spLocks noGrp="1"/>
          </p:cNvSpPr>
          <p:nvPr>
            <p:ph type="title"/>
          </p:nvPr>
        </p:nvSpPr>
        <p:spPr/>
        <p:txBody>
          <a:bodyPr/>
          <a:lstStyle/>
          <a:p>
            <a:r>
              <a:rPr lang="en-US" dirty="0"/>
              <a:t>Revisions to Commercial Uses</a:t>
            </a:r>
          </a:p>
        </p:txBody>
      </p:sp>
      <p:sp>
        <p:nvSpPr>
          <p:cNvPr id="3" name="Content Placeholder 2">
            <a:extLst>
              <a:ext uri="{FF2B5EF4-FFF2-40B4-BE49-F238E27FC236}">
                <a16:creationId xmlns:a16="http://schemas.microsoft.com/office/drawing/2014/main" id="{4C126852-4166-409B-9DF4-06A694C0001F}"/>
              </a:ext>
            </a:extLst>
          </p:cNvPr>
          <p:cNvSpPr>
            <a:spLocks noGrp="1"/>
          </p:cNvSpPr>
          <p:nvPr>
            <p:ph idx="1"/>
          </p:nvPr>
        </p:nvSpPr>
        <p:spPr>
          <a:xfrm>
            <a:off x="1097280" y="1845734"/>
            <a:ext cx="10058400" cy="844914"/>
          </a:xfrm>
        </p:spPr>
        <p:txBody>
          <a:bodyPr>
            <a:normAutofit fontScale="92500"/>
          </a:bodyPr>
          <a:lstStyle/>
          <a:p>
            <a:pPr marL="0" indent="0">
              <a:buNone/>
            </a:pPr>
            <a:r>
              <a:rPr lang="en-US" b="1" dirty="0"/>
              <a:t>Purpose: </a:t>
            </a:r>
            <a:r>
              <a:rPr lang="en-US" dirty="0"/>
              <a:t>Provide the Town greater oversight and authority to regulate commercial uses in Dover’s commercial Zoning Districts (Business, Manufacturing/Industrial, and Medical/Professional Zones)</a:t>
            </a:r>
          </a:p>
          <a:p>
            <a:pPr marL="0" indent="0">
              <a:buNone/>
            </a:pPr>
            <a:endParaRPr lang="en-US" dirty="0"/>
          </a:p>
        </p:txBody>
      </p:sp>
      <p:graphicFrame>
        <p:nvGraphicFramePr>
          <p:cNvPr id="4" name="Table 4">
            <a:extLst>
              <a:ext uri="{FF2B5EF4-FFF2-40B4-BE49-F238E27FC236}">
                <a16:creationId xmlns:a16="http://schemas.microsoft.com/office/drawing/2014/main" id="{9CC27131-7AED-4E10-BFD8-3FB32ADD0C69}"/>
              </a:ext>
            </a:extLst>
          </p:cNvPr>
          <p:cNvGraphicFramePr>
            <a:graphicFrameLocks noGrp="1"/>
          </p:cNvGraphicFramePr>
          <p:nvPr>
            <p:extLst>
              <p:ext uri="{D42A27DB-BD31-4B8C-83A1-F6EECF244321}">
                <p14:modId xmlns:p14="http://schemas.microsoft.com/office/powerpoint/2010/main" val="1007574592"/>
              </p:ext>
            </p:extLst>
          </p:nvPr>
        </p:nvGraphicFramePr>
        <p:xfrm>
          <a:off x="487679" y="2661482"/>
          <a:ext cx="11424746" cy="3382581"/>
        </p:xfrm>
        <a:graphic>
          <a:graphicData uri="http://schemas.openxmlformats.org/drawingml/2006/table">
            <a:tbl>
              <a:tblPr firstRow="1" bandRow="1">
                <a:tableStyleId>{5C22544A-7EE6-4342-B048-85BDC9FD1C3A}</a:tableStyleId>
              </a:tblPr>
              <a:tblGrid>
                <a:gridCol w="5712373">
                  <a:extLst>
                    <a:ext uri="{9D8B030D-6E8A-4147-A177-3AD203B41FA5}">
                      <a16:colId xmlns:a16="http://schemas.microsoft.com/office/drawing/2014/main" val="1439201978"/>
                    </a:ext>
                  </a:extLst>
                </a:gridCol>
                <a:gridCol w="5712373">
                  <a:extLst>
                    <a:ext uri="{9D8B030D-6E8A-4147-A177-3AD203B41FA5}">
                      <a16:colId xmlns:a16="http://schemas.microsoft.com/office/drawing/2014/main" val="3420172932"/>
                    </a:ext>
                  </a:extLst>
                </a:gridCol>
              </a:tblGrid>
              <a:tr h="542861">
                <a:tc>
                  <a:txBody>
                    <a:bodyPr/>
                    <a:lstStyle/>
                    <a:p>
                      <a:r>
                        <a:rPr lang="en-US" dirty="0"/>
                        <a:t>Proposed Revision</a:t>
                      </a:r>
                    </a:p>
                  </a:txBody>
                  <a:tcPr/>
                </a:tc>
                <a:tc>
                  <a:txBody>
                    <a:bodyPr/>
                    <a:lstStyle/>
                    <a:p>
                      <a:r>
                        <a:rPr lang="en-US" dirty="0"/>
                        <a:t>Purpose</a:t>
                      </a:r>
                    </a:p>
                  </a:txBody>
                  <a:tcPr/>
                </a:tc>
                <a:extLst>
                  <a:ext uri="{0D108BD9-81ED-4DB2-BD59-A6C34878D82A}">
                    <a16:rowId xmlns:a16="http://schemas.microsoft.com/office/drawing/2014/main" val="61986750"/>
                  </a:ext>
                </a:extLst>
              </a:tr>
              <a:tr h="370840">
                <a:tc>
                  <a:txBody>
                    <a:bodyPr/>
                    <a:lstStyle/>
                    <a:p>
                      <a:r>
                        <a:rPr lang="en-US" dirty="0"/>
                        <a:t>Revise Use #21 Retail Services to require a Special Permit for retail uses that are larger than 5,000 </a:t>
                      </a:r>
                      <a:r>
                        <a:rPr lang="en-US" dirty="0" err="1"/>
                        <a:t>s.f.</a:t>
                      </a:r>
                      <a:r>
                        <a:rPr lang="en-US" dirty="0"/>
                        <a:t> and Formula Based Businesses (chains)</a:t>
                      </a:r>
                    </a:p>
                  </a:txBody>
                  <a:tcPr/>
                </a:tc>
                <a:tc>
                  <a:txBody>
                    <a:bodyPr/>
                    <a:lstStyle/>
                    <a:p>
                      <a:r>
                        <a:rPr lang="en-US" dirty="0"/>
                        <a:t>There currently is no mechanism to review new commercial uses beyond Site Plan Review, which the Town has no authority to deny, unlike Special Permits</a:t>
                      </a:r>
                    </a:p>
                  </a:txBody>
                  <a:tcPr/>
                </a:tc>
                <a:extLst>
                  <a:ext uri="{0D108BD9-81ED-4DB2-BD59-A6C34878D82A}">
                    <a16:rowId xmlns:a16="http://schemas.microsoft.com/office/drawing/2014/main" val="1827749273"/>
                  </a:ext>
                </a:extLst>
              </a:tr>
              <a:tr h="370840">
                <a:tc>
                  <a:txBody>
                    <a:bodyPr/>
                    <a:lstStyle/>
                    <a:p>
                      <a:r>
                        <a:rPr lang="en-US" dirty="0"/>
                        <a:t>Modernize Use # 24 Craft Shops which is currently defined as painters, printers, and carpenters to “Craft retail and production shop”</a:t>
                      </a:r>
                    </a:p>
                  </a:txBody>
                  <a:tcPr/>
                </a:tc>
                <a:tc>
                  <a:txBody>
                    <a:bodyPr/>
                    <a:lstStyle/>
                    <a:p>
                      <a:r>
                        <a:rPr lang="en-US" dirty="0"/>
                        <a:t>Updating the definition to craft retail or production better reflects existing Dover businesses, but places a new limit on future shops to 7,500 square feet in gross floor area</a:t>
                      </a:r>
                    </a:p>
                  </a:txBody>
                  <a:tcPr/>
                </a:tc>
                <a:extLst>
                  <a:ext uri="{0D108BD9-81ED-4DB2-BD59-A6C34878D82A}">
                    <a16:rowId xmlns:a16="http://schemas.microsoft.com/office/drawing/2014/main" val="3499467966"/>
                  </a:ext>
                </a:extLst>
              </a:tr>
              <a:tr h="370840">
                <a:tc>
                  <a:txBody>
                    <a:bodyPr/>
                    <a:lstStyle/>
                    <a:p>
                      <a:r>
                        <a:rPr lang="en-US" dirty="0"/>
                        <a:t>Revise Use #27 to apply to Medical Professional Offices</a:t>
                      </a:r>
                    </a:p>
                  </a:txBody>
                  <a:tcPr/>
                </a:tc>
                <a:tc>
                  <a:txBody>
                    <a:bodyPr/>
                    <a:lstStyle/>
                    <a:p>
                      <a:r>
                        <a:rPr lang="en-US" dirty="0"/>
                        <a:t>Current use conflicts with use #22 Professional Offices</a:t>
                      </a:r>
                    </a:p>
                  </a:txBody>
                  <a:tcPr/>
                </a:tc>
                <a:extLst>
                  <a:ext uri="{0D108BD9-81ED-4DB2-BD59-A6C34878D82A}">
                    <a16:rowId xmlns:a16="http://schemas.microsoft.com/office/drawing/2014/main" val="848873165"/>
                  </a:ext>
                </a:extLst>
              </a:tr>
              <a:tr h="459651">
                <a:tc>
                  <a:txBody>
                    <a:bodyPr/>
                    <a:lstStyle/>
                    <a:p>
                      <a:r>
                        <a:rPr lang="en-US" dirty="0"/>
                        <a:t>Create new Use #37 – Mixed-Use for Commercial Uses</a:t>
                      </a:r>
                    </a:p>
                  </a:txBody>
                  <a:tcPr/>
                </a:tc>
                <a:tc>
                  <a:txBody>
                    <a:bodyPr/>
                    <a:lstStyle/>
                    <a:p>
                      <a:r>
                        <a:rPr lang="en-US" dirty="0"/>
                        <a:t>Allows more than one permitted principal use on a lot, e.g. office and retail, in commercial districts</a:t>
                      </a:r>
                    </a:p>
                  </a:txBody>
                  <a:tcPr/>
                </a:tc>
                <a:extLst>
                  <a:ext uri="{0D108BD9-81ED-4DB2-BD59-A6C34878D82A}">
                    <a16:rowId xmlns:a16="http://schemas.microsoft.com/office/drawing/2014/main" val="2550410897"/>
                  </a:ext>
                </a:extLst>
              </a:tr>
            </a:tbl>
          </a:graphicData>
        </a:graphic>
      </p:graphicFrame>
    </p:spTree>
    <p:extLst>
      <p:ext uri="{BB962C8B-B14F-4D97-AF65-F5344CB8AC3E}">
        <p14:creationId xmlns:p14="http://schemas.microsoft.com/office/powerpoint/2010/main" val="2283601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71566-4EBD-4611-8612-2F7DF2783894}"/>
              </a:ext>
            </a:extLst>
          </p:cNvPr>
          <p:cNvSpPr>
            <a:spLocks noGrp="1"/>
          </p:cNvSpPr>
          <p:nvPr>
            <p:ph type="title"/>
          </p:nvPr>
        </p:nvSpPr>
        <p:spPr/>
        <p:txBody>
          <a:bodyPr/>
          <a:lstStyle/>
          <a:p>
            <a:r>
              <a:rPr lang="en-US" dirty="0"/>
              <a:t>Other Revisions</a:t>
            </a:r>
          </a:p>
        </p:txBody>
      </p:sp>
      <p:sp>
        <p:nvSpPr>
          <p:cNvPr id="3" name="Content Placeholder 2">
            <a:extLst>
              <a:ext uri="{FF2B5EF4-FFF2-40B4-BE49-F238E27FC236}">
                <a16:creationId xmlns:a16="http://schemas.microsoft.com/office/drawing/2014/main" id="{2B117962-8DFC-4D0C-882A-548C09549FB9}"/>
              </a:ext>
            </a:extLst>
          </p:cNvPr>
          <p:cNvSpPr>
            <a:spLocks noGrp="1"/>
          </p:cNvSpPr>
          <p:nvPr>
            <p:ph idx="1"/>
          </p:nvPr>
        </p:nvSpPr>
        <p:spPr>
          <a:xfrm>
            <a:off x="1097280" y="1703392"/>
            <a:ext cx="10058400" cy="992059"/>
          </a:xfrm>
        </p:spPr>
        <p:txBody>
          <a:bodyPr>
            <a:normAutofit/>
          </a:bodyPr>
          <a:lstStyle/>
          <a:p>
            <a:pPr marL="0" algn="just" rtl="0" eaLnBrk="1" fontAlgn="t" latinLnBrk="0" hangingPunct="1">
              <a:spcBef>
                <a:spcPts val="0"/>
              </a:spcBef>
              <a:spcAft>
                <a:spcPts val="0"/>
              </a:spcAft>
            </a:pPr>
            <a:r>
              <a:rPr lang="en-US" sz="1800" b="1" i="0" u="none" strike="noStrike" kern="1200" dirty="0">
                <a:effectLst/>
                <a:latin typeface="Calibri" panose="020F0502020204030204" pitchFamily="34" charset="0"/>
              </a:rPr>
              <a:t>Use Authorization – </a:t>
            </a:r>
            <a:r>
              <a:rPr lang="en-US" sz="1800" i="0" u="none" strike="noStrike" kern="1200" dirty="0">
                <a:effectLst/>
                <a:latin typeface="Calibri" panose="020F0502020204030204" pitchFamily="34" charset="0"/>
              </a:rPr>
              <a:t>whether or not a proposed land use is allowed in a specific zoning district.</a:t>
            </a:r>
          </a:p>
          <a:p>
            <a:pPr marL="206375" indent="-296863" algn="just" rtl="0" eaLnBrk="1" fontAlgn="t" latinLnBrk="0" hangingPunct="1">
              <a:spcBef>
                <a:spcPts val="0"/>
              </a:spcBef>
              <a:spcAft>
                <a:spcPts val="0"/>
              </a:spcAft>
            </a:pPr>
            <a:r>
              <a:rPr lang="en-US" sz="1800" b="1" i="0" u="none" strike="noStrike" kern="1200" dirty="0">
                <a:solidFill>
                  <a:schemeClr val="accent1"/>
                </a:solidFill>
                <a:effectLst/>
                <a:latin typeface="Calibri" panose="020F0502020204030204" pitchFamily="34" charset="0"/>
              </a:rPr>
              <a:t>As-of-Right/By-Right</a:t>
            </a:r>
            <a:r>
              <a:rPr lang="en-US" sz="1800" b="1" dirty="0">
                <a:solidFill>
                  <a:schemeClr val="accent1"/>
                </a:solidFill>
                <a:latin typeface="Calibri" panose="020F0502020204030204" pitchFamily="34" charset="0"/>
              </a:rPr>
              <a:t> </a:t>
            </a:r>
            <a:r>
              <a:rPr lang="en-US" sz="1800" dirty="0">
                <a:latin typeface="Calibri" panose="020F0502020204030204" pitchFamily="34" charset="0"/>
              </a:rPr>
              <a:t>– no board level review in a public meeting is required</a:t>
            </a:r>
          </a:p>
          <a:p>
            <a:pPr marL="206375" indent="-296863" algn="just" rtl="0" eaLnBrk="1" fontAlgn="t" latinLnBrk="0" hangingPunct="1">
              <a:spcBef>
                <a:spcPts val="0"/>
              </a:spcBef>
              <a:spcAft>
                <a:spcPts val="0"/>
              </a:spcAft>
            </a:pPr>
            <a:r>
              <a:rPr lang="en-US" sz="1800" b="1" i="0" u="none" strike="noStrike" kern="1200" dirty="0">
                <a:solidFill>
                  <a:schemeClr val="accent1"/>
                </a:solidFill>
                <a:effectLst/>
                <a:latin typeface="Calibri" panose="020F0502020204030204" pitchFamily="34" charset="0"/>
              </a:rPr>
              <a:t>Special Permit </a:t>
            </a:r>
            <a:r>
              <a:rPr lang="en-US" sz="1800" i="0" u="none" strike="noStrike" kern="1200" dirty="0">
                <a:effectLst/>
                <a:latin typeface="Calibri" panose="020F0502020204030204" pitchFamily="34" charset="0"/>
              </a:rPr>
              <a:t>– only allow</a:t>
            </a:r>
            <a:r>
              <a:rPr lang="en-US" sz="1800" dirty="0">
                <a:latin typeface="Calibri" panose="020F0502020204030204" pitchFamily="34" charset="0"/>
              </a:rPr>
              <a:t>ed if approved by a board in a public meeting and certain conditions are met</a:t>
            </a:r>
            <a:endParaRPr lang="en-US" sz="1800" i="0" u="none" strike="noStrike" kern="1200" dirty="0">
              <a:effectLst/>
              <a:latin typeface="Calibri" panose="020F0502020204030204" pitchFamily="34" charset="0"/>
            </a:endParaRPr>
          </a:p>
          <a:p>
            <a:pPr marL="206375" indent="-296863" algn="just" rtl="0" eaLnBrk="1" fontAlgn="t" latinLnBrk="0" hangingPunct="1">
              <a:spcBef>
                <a:spcPts val="0"/>
              </a:spcBef>
              <a:spcAft>
                <a:spcPts val="0"/>
              </a:spcAft>
            </a:pPr>
            <a:endParaRPr lang="en-US" sz="1800" b="0" i="0" u="none" strike="noStrike" dirty="0">
              <a:effectLst/>
              <a:latin typeface="Arial" panose="020B0604020202020204" pitchFamily="34" charset="0"/>
            </a:endParaRPr>
          </a:p>
          <a:p>
            <a:pPr algn="just"/>
            <a:endParaRPr lang="en-US" dirty="0"/>
          </a:p>
        </p:txBody>
      </p:sp>
      <p:graphicFrame>
        <p:nvGraphicFramePr>
          <p:cNvPr id="4" name="Table 4">
            <a:extLst>
              <a:ext uri="{FF2B5EF4-FFF2-40B4-BE49-F238E27FC236}">
                <a16:creationId xmlns:a16="http://schemas.microsoft.com/office/drawing/2014/main" id="{2428A4FF-8DF3-432A-BA01-F5053B0D6FF0}"/>
              </a:ext>
            </a:extLst>
          </p:cNvPr>
          <p:cNvGraphicFramePr>
            <a:graphicFrameLocks noGrp="1"/>
          </p:cNvGraphicFramePr>
          <p:nvPr>
            <p:extLst>
              <p:ext uri="{D42A27DB-BD31-4B8C-83A1-F6EECF244321}">
                <p14:modId xmlns:p14="http://schemas.microsoft.com/office/powerpoint/2010/main" val="4083210671"/>
              </p:ext>
            </p:extLst>
          </p:nvPr>
        </p:nvGraphicFramePr>
        <p:xfrm>
          <a:off x="383627" y="2695451"/>
          <a:ext cx="11424746" cy="2371661"/>
        </p:xfrm>
        <a:graphic>
          <a:graphicData uri="http://schemas.openxmlformats.org/drawingml/2006/table">
            <a:tbl>
              <a:tblPr firstRow="1" bandRow="1">
                <a:tableStyleId>{5C22544A-7EE6-4342-B048-85BDC9FD1C3A}</a:tableStyleId>
              </a:tblPr>
              <a:tblGrid>
                <a:gridCol w="5712373">
                  <a:extLst>
                    <a:ext uri="{9D8B030D-6E8A-4147-A177-3AD203B41FA5}">
                      <a16:colId xmlns:a16="http://schemas.microsoft.com/office/drawing/2014/main" val="1439201978"/>
                    </a:ext>
                  </a:extLst>
                </a:gridCol>
                <a:gridCol w="5712373">
                  <a:extLst>
                    <a:ext uri="{9D8B030D-6E8A-4147-A177-3AD203B41FA5}">
                      <a16:colId xmlns:a16="http://schemas.microsoft.com/office/drawing/2014/main" val="3420172932"/>
                    </a:ext>
                  </a:extLst>
                </a:gridCol>
              </a:tblGrid>
              <a:tr h="542861">
                <a:tc>
                  <a:txBody>
                    <a:bodyPr/>
                    <a:lstStyle/>
                    <a:p>
                      <a:r>
                        <a:rPr lang="en-US" dirty="0"/>
                        <a:t>Proposed Revision</a:t>
                      </a:r>
                    </a:p>
                  </a:txBody>
                  <a:tcPr/>
                </a:tc>
                <a:tc>
                  <a:txBody>
                    <a:bodyPr/>
                    <a:lstStyle/>
                    <a:p>
                      <a:r>
                        <a:rPr lang="en-US" dirty="0"/>
                        <a:t>Purpose</a:t>
                      </a:r>
                    </a:p>
                  </a:txBody>
                  <a:tcPr/>
                </a:tc>
                <a:extLst>
                  <a:ext uri="{0D108BD9-81ED-4DB2-BD59-A6C34878D82A}">
                    <a16:rowId xmlns:a16="http://schemas.microsoft.com/office/drawing/2014/main" val="61986750"/>
                  </a:ext>
                </a:extLst>
              </a:tr>
              <a:tr h="370840">
                <a:tc>
                  <a:txBody>
                    <a:bodyPr/>
                    <a:lstStyle/>
                    <a:p>
                      <a:r>
                        <a:rPr lang="en-US" dirty="0"/>
                        <a:t>Revise use authorizations for Airports and Landing Fields to exclude them in residential districts</a:t>
                      </a:r>
                    </a:p>
                  </a:txBody>
                  <a:tcPr/>
                </a:tc>
                <a:tc>
                  <a:txBody>
                    <a:bodyPr/>
                    <a:lstStyle/>
                    <a:p>
                      <a:r>
                        <a:rPr lang="en-US" dirty="0"/>
                        <a:t>Preclude aviation uses in residential districts</a:t>
                      </a:r>
                    </a:p>
                  </a:txBody>
                  <a:tcPr/>
                </a:tc>
                <a:extLst>
                  <a:ext uri="{0D108BD9-81ED-4DB2-BD59-A6C34878D82A}">
                    <a16:rowId xmlns:a16="http://schemas.microsoft.com/office/drawing/2014/main" val="1827749273"/>
                  </a:ext>
                </a:extLst>
              </a:tr>
              <a:tr h="370840">
                <a:tc>
                  <a:txBody>
                    <a:bodyPr/>
                    <a:lstStyle/>
                    <a:p>
                      <a:r>
                        <a:rPr lang="en-US" dirty="0"/>
                        <a:t>Update to Use #31 Accessory Apartment use authorizations to make the Planning Board the Special Permit Granting Authority (SPGA) for those applications</a:t>
                      </a:r>
                    </a:p>
                  </a:txBody>
                  <a:tcPr/>
                </a:tc>
                <a:tc>
                  <a:txBody>
                    <a:bodyPr/>
                    <a:lstStyle/>
                    <a:p>
                      <a:r>
                        <a:rPr lang="en-US" dirty="0"/>
                        <a:t>The Planning Board currently handles Site Plan review for accessory structures, making it more efficient for them to be the SPGA to administer the new Design Guidelines in the proposed update to the Accessory Apartments bylaw.</a:t>
                      </a:r>
                    </a:p>
                  </a:txBody>
                  <a:tcPr/>
                </a:tc>
                <a:extLst>
                  <a:ext uri="{0D108BD9-81ED-4DB2-BD59-A6C34878D82A}">
                    <a16:rowId xmlns:a16="http://schemas.microsoft.com/office/drawing/2014/main" val="3499467966"/>
                  </a:ext>
                </a:extLst>
              </a:tr>
            </a:tbl>
          </a:graphicData>
        </a:graphic>
      </p:graphicFrame>
    </p:spTree>
    <p:extLst>
      <p:ext uri="{BB962C8B-B14F-4D97-AF65-F5344CB8AC3E}">
        <p14:creationId xmlns:p14="http://schemas.microsoft.com/office/powerpoint/2010/main" val="2926225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71566-4EBD-4611-8612-2F7DF2783894}"/>
              </a:ext>
            </a:extLst>
          </p:cNvPr>
          <p:cNvSpPr>
            <a:spLocks noGrp="1"/>
          </p:cNvSpPr>
          <p:nvPr>
            <p:ph type="title"/>
          </p:nvPr>
        </p:nvSpPr>
        <p:spPr/>
        <p:txBody>
          <a:bodyPr/>
          <a:lstStyle/>
          <a:p>
            <a:r>
              <a:rPr lang="en-US" dirty="0"/>
              <a:t>Short-Term Rental </a:t>
            </a:r>
          </a:p>
        </p:txBody>
      </p:sp>
      <p:sp>
        <p:nvSpPr>
          <p:cNvPr id="3" name="Content Placeholder 2">
            <a:extLst>
              <a:ext uri="{FF2B5EF4-FFF2-40B4-BE49-F238E27FC236}">
                <a16:creationId xmlns:a16="http://schemas.microsoft.com/office/drawing/2014/main" id="{2B117962-8DFC-4D0C-882A-548C09549FB9}"/>
              </a:ext>
            </a:extLst>
          </p:cNvPr>
          <p:cNvSpPr>
            <a:spLocks noGrp="1"/>
          </p:cNvSpPr>
          <p:nvPr>
            <p:ph idx="1"/>
          </p:nvPr>
        </p:nvSpPr>
        <p:spPr>
          <a:xfrm>
            <a:off x="1097280" y="1703392"/>
            <a:ext cx="10058400" cy="992059"/>
          </a:xfrm>
        </p:spPr>
        <p:txBody>
          <a:bodyPr>
            <a:normAutofit/>
          </a:bodyPr>
          <a:lstStyle/>
          <a:p>
            <a:pPr marL="0" algn="just" rtl="0" eaLnBrk="1" fontAlgn="t" latinLnBrk="0" hangingPunct="1">
              <a:spcBef>
                <a:spcPts val="0"/>
              </a:spcBef>
              <a:spcAft>
                <a:spcPts val="0"/>
              </a:spcAft>
            </a:pPr>
            <a:r>
              <a:rPr lang="en-US" sz="1800" b="1" i="0" u="none" strike="noStrike" kern="1200" dirty="0">
                <a:effectLst/>
                <a:latin typeface="Calibri" panose="020F0502020204030204" pitchFamily="34" charset="0"/>
              </a:rPr>
              <a:t>Use Authorization – </a:t>
            </a:r>
            <a:r>
              <a:rPr lang="en-US" sz="1800" i="0" u="none" strike="noStrike" kern="1200" dirty="0">
                <a:effectLst/>
                <a:latin typeface="Calibri" panose="020F0502020204030204" pitchFamily="34" charset="0"/>
              </a:rPr>
              <a:t>whether or not a proposed land use is allowed in a specific zoning district.</a:t>
            </a:r>
          </a:p>
          <a:p>
            <a:pPr marL="206375" indent="-296863" rtl="0" eaLnBrk="1" fontAlgn="t" latinLnBrk="0" hangingPunct="1">
              <a:spcBef>
                <a:spcPts val="0"/>
              </a:spcBef>
              <a:spcAft>
                <a:spcPts val="0"/>
              </a:spcAft>
            </a:pPr>
            <a:r>
              <a:rPr lang="en-US" sz="1800" b="1" i="0" u="none" strike="noStrike" kern="1200" dirty="0">
                <a:solidFill>
                  <a:schemeClr val="accent1"/>
                </a:solidFill>
                <a:effectLst/>
                <a:latin typeface="Calibri" panose="020F0502020204030204" pitchFamily="34" charset="0"/>
              </a:rPr>
              <a:t>As-of-Right/By-Right</a:t>
            </a:r>
            <a:r>
              <a:rPr lang="en-US" sz="1800" b="1" dirty="0">
                <a:solidFill>
                  <a:schemeClr val="accent1"/>
                </a:solidFill>
                <a:latin typeface="Calibri" panose="020F0502020204030204" pitchFamily="34" charset="0"/>
              </a:rPr>
              <a:t> </a:t>
            </a:r>
            <a:r>
              <a:rPr lang="en-US" sz="1800" dirty="0">
                <a:latin typeface="Calibri" panose="020F0502020204030204" pitchFamily="34" charset="0"/>
              </a:rPr>
              <a:t>– no board level review in a public meeting is required</a:t>
            </a:r>
          </a:p>
          <a:p>
            <a:pPr marL="206375" indent="-296863" algn="just" rtl="0" eaLnBrk="1" fontAlgn="t" latinLnBrk="0" hangingPunct="1">
              <a:spcBef>
                <a:spcPts val="0"/>
              </a:spcBef>
              <a:spcAft>
                <a:spcPts val="0"/>
              </a:spcAft>
            </a:pPr>
            <a:r>
              <a:rPr lang="en-US" sz="1800" b="1" i="0" u="none" strike="noStrike" kern="1200" dirty="0">
                <a:solidFill>
                  <a:schemeClr val="accent1"/>
                </a:solidFill>
                <a:effectLst/>
                <a:latin typeface="Calibri" panose="020F0502020204030204" pitchFamily="34" charset="0"/>
              </a:rPr>
              <a:t>Special Permit </a:t>
            </a:r>
            <a:r>
              <a:rPr lang="en-US" sz="1800" i="0" u="none" strike="noStrike" kern="1200" dirty="0">
                <a:effectLst/>
                <a:latin typeface="Calibri" panose="020F0502020204030204" pitchFamily="34" charset="0"/>
              </a:rPr>
              <a:t>– only allow</a:t>
            </a:r>
            <a:r>
              <a:rPr lang="en-US" sz="1800" dirty="0">
                <a:latin typeface="Calibri" panose="020F0502020204030204" pitchFamily="34" charset="0"/>
              </a:rPr>
              <a:t>ed if approved by a board in a public meeting and certain conditions are met</a:t>
            </a:r>
            <a:endParaRPr lang="en-US" sz="1800" i="0" u="none" strike="noStrike" kern="1200" dirty="0">
              <a:effectLst/>
              <a:latin typeface="Calibri" panose="020F0502020204030204" pitchFamily="34" charset="0"/>
            </a:endParaRPr>
          </a:p>
          <a:p>
            <a:pPr marL="206375" indent="-296863" algn="just" rtl="0" eaLnBrk="1" fontAlgn="t" latinLnBrk="0" hangingPunct="1">
              <a:spcBef>
                <a:spcPts val="0"/>
              </a:spcBef>
              <a:spcAft>
                <a:spcPts val="0"/>
              </a:spcAft>
            </a:pPr>
            <a:endParaRPr lang="en-US" sz="1800" b="0" i="0" u="none" strike="noStrike" dirty="0">
              <a:effectLst/>
              <a:latin typeface="Arial" panose="020B0604020202020204" pitchFamily="34" charset="0"/>
            </a:endParaRPr>
          </a:p>
          <a:p>
            <a:pPr algn="just"/>
            <a:endParaRPr lang="en-US" dirty="0"/>
          </a:p>
        </p:txBody>
      </p:sp>
      <p:graphicFrame>
        <p:nvGraphicFramePr>
          <p:cNvPr id="4" name="Table 4">
            <a:extLst>
              <a:ext uri="{FF2B5EF4-FFF2-40B4-BE49-F238E27FC236}">
                <a16:creationId xmlns:a16="http://schemas.microsoft.com/office/drawing/2014/main" id="{2428A4FF-8DF3-432A-BA01-F5053B0D6FF0}"/>
              </a:ext>
            </a:extLst>
          </p:cNvPr>
          <p:cNvGraphicFramePr>
            <a:graphicFrameLocks noGrp="1"/>
          </p:cNvGraphicFramePr>
          <p:nvPr>
            <p:extLst>
              <p:ext uri="{D42A27DB-BD31-4B8C-83A1-F6EECF244321}">
                <p14:modId xmlns:p14="http://schemas.microsoft.com/office/powerpoint/2010/main" val="506094811"/>
              </p:ext>
            </p:extLst>
          </p:nvPr>
        </p:nvGraphicFramePr>
        <p:xfrm>
          <a:off x="383627" y="2695451"/>
          <a:ext cx="11424746" cy="3453701"/>
        </p:xfrm>
        <a:graphic>
          <a:graphicData uri="http://schemas.openxmlformats.org/drawingml/2006/table">
            <a:tbl>
              <a:tblPr firstRow="1" bandRow="1">
                <a:tableStyleId>{5C22544A-7EE6-4342-B048-85BDC9FD1C3A}</a:tableStyleId>
              </a:tblPr>
              <a:tblGrid>
                <a:gridCol w="5712373">
                  <a:extLst>
                    <a:ext uri="{9D8B030D-6E8A-4147-A177-3AD203B41FA5}">
                      <a16:colId xmlns:a16="http://schemas.microsoft.com/office/drawing/2014/main" val="1439201978"/>
                    </a:ext>
                  </a:extLst>
                </a:gridCol>
                <a:gridCol w="5712373">
                  <a:extLst>
                    <a:ext uri="{9D8B030D-6E8A-4147-A177-3AD203B41FA5}">
                      <a16:colId xmlns:a16="http://schemas.microsoft.com/office/drawing/2014/main" val="3420172932"/>
                    </a:ext>
                  </a:extLst>
                </a:gridCol>
              </a:tblGrid>
              <a:tr h="542861">
                <a:tc>
                  <a:txBody>
                    <a:bodyPr/>
                    <a:lstStyle/>
                    <a:p>
                      <a:r>
                        <a:rPr lang="en-US" dirty="0"/>
                        <a:t>Proposed Revision</a:t>
                      </a:r>
                    </a:p>
                  </a:txBody>
                  <a:tcPr/>
                </a:tc>
                <a:tc>
                  <a:txBody>
                    <a:bodyPr/>
                    <a:lstStyle/>
                    <a:p>
                      <a:r>
                        <a:rPr lang="en-US" dirty="0"/>
                        <a:t>Purpose</a:t>
                      </a:r>
                    </a:p>
                  </a:txBody>
                  <a:tcPr/>
                </a:tc>
                <a:extLst>
                  <a:ext uri="{0D108BD9-81ED-4DB2-BD59-A6C34878D82A}">
                    <a16:rowId xmlns:a16="http://schemas.microsoft.com/office/drawing/2014/main" val="6198675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dirty="0">
                          <a:effectLst/>
                          <a:latin typeface="Calibri" panose="020F0502020204030204" pitchFamily="34" charset="0"/>
                        </a:rPr>
                        <a:t>Create new Use #36 – Short-Term Rental</a:t>
                      </a:r>
                      <a:endParaRPr lang="en-US" sz="1800" b="0" i="0" u="none" strike="noStrike" dirty="0">
                        <a:effectLst/>
                        <a:latin typeface="Arial" panose="020B0604020202020204" pitchFamily="34" charset="0"/>
                      </a:endParaRPr>
                    </a:p>
                  </a:txBody>
                  <a:tcPr/>
                </a:tc>
                <a:tc>
                  <a:txBody>
                    <a:bodyPr/>
                    <a:lstStyle/>
                    <a:p>
                      <a:pPr>
                        <a:spcAft>
                          <a:spcPts val="600"/>
                        </a:spcAft>
                      </a:pPr>
                      <a:r>
                        <a:rPr lang="en-US" dirty="0"/>
                        <a:t>The Zoning Bylaws do not currently address Short-Term Rentals and the use could fit under several different use categories making it difficult to do enforcement should an issue arise.</a:t>
                      </a:r>
                    </a:p>
                    <a:p>
                      <a:r>
                        <a:rPr lang="en-US" dirty="0"/>
                        <a:t>Creating a definition consistent with the DOR’s definition and a category in the Table of Uses allows the Zoning Board of Appeals to consider STR’s on a case-by-base basis. The Zoning Bylaws provide standards under which a Special Permit may be granted which any application for an STR must meet.</a:t>
                      </a:r>
                    </a:p>
                  </a:txBody>
                  <a:tcPr/>
                </a:tc>
                <a:extLst>
                  <a:ext uri="{0D108BD9-81ED-4DB2-BD59-A6C34878D82A}">
                    <a16:rowId xmlns:a16="http://schemas.microsoft.com/office/drawing/2014/main" val="848873165"/>
                  </a:ext>
                </a:extLst>
              </a:tr>
            </a:tbl>
          </a:graphicData>
        </a:graphic>
      </p:graphicFrame>
    </p:spTree>
    <p:extLst>
      <p:ext uri="{BB962C8B-B14F-4D97-AF65-F5344CB8AC3E}">
        <p14:creationId xmlns:p14="http://schemas.microsoft.com/office/powerpoint/2010/main" val="3183379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EDA2F-0027-44DA-8832-FFB17B732FCD}"/>
              </a:ext>
            </a:extLst>
          </p:cNvPr>
          <p:cNvSpPr>
            <a:spLocks noGrp="1"/>
          </p:cNvSpPr>
          <p:nvPr>
            <p:ph type="ctrTitle"/>
          </p:nvPr>
        </p:nvSpPr>
        <p:spPr/>
        <p:txBody>
          <a:bodyPr/>
          <a:lstStyle/>
          <a:p>
            <a:r>
              <a:rPr lang="en-US" dirty="0"/>
              <a:t>Thank you</a:t>
            </a:r>
          </a:p>
        </p:txBody>
      </p:sp>
      <p:sp>
        <p:nvSpPr>
          <p:cNvPr id="3" name="Subtitle 2">
            <a:extLst>
              <a:ext uri="{FF2B5EF4-FFF2-40B4-BE49-F238E27FC236}">
                <a16:creationId xmlns:a16="http://schemas.microsoft.com/office/drawing/2014/main" id="{A097B1A9-60A5-4051-9A43-3CE136385355}"/>
              </a:ext>
            </a:extLst>
          </p:cNvPr>
          <p:cNvSpPr>
            <a:spLocks noGrp="1"/>
          </p:cNvSpPr>
          <p:nvPr>
            <p:ph type="subTitle" idx="1"/>
          </p:nvPr>
        </p:nvSpPr>
        <p:spPr/>
        <p:txBody>
          <a:bodyPr/>
          <a:lstStyle/>
          <a:p>
            <a:r>
              <a:rPr lang="en-US" dirty="0"/>
              <a:t>Questions and comments</a:t>
            </a:r>
          </a:p>
        </p:txBody>
      </p:sp>
    </p:spTree>
    <p:extLst>
      <p:ext uri="{BB962C8B-B14F-4D97-AF65-F5344CB8AC3E}">
        <p14:creationId xmlns:p14="http://schemas.microsoft.com/office/powerpoint/2010/main" val="3629393703"/>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190</TotalTime>
  <Words>774</Words>
  <Application>Microsoft Office PowerPoint</Application>
  <PresentationFormat>Widescreen</PresentationFormat>
  <Paragraphs>52</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Courier New</vt:lpstr>
      <vt:lpstr>Wingdings</vt:lpstr>
      <vt:lpstr>Retrospect</vt:lpstr>
      <vt:lpstr>Article 21</vt:lpstr>
      <vt:lpstr>Background</vt:lpstr>
      <vt:lpstr>Overview of Updates</vt:lpstr>
      <vt:lpstr>Revisions to Commercial Uses</vt:lpstr>
      <vt:lpstr>Other Revisions</vt:lpstr>
      <vt:lpstr>Short-Term Rental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Article 22</dc:title>
  <dc:creator>Courtney Starling</dc:creator>
  <cp:lastModifiedBy>Courtney Starling</cp:lastModifiedBy>
  <cp:revision>4</cp:revision>
  <dcterms:created xsi:type="dcterms:W3CDTF">2022-02-16T15:19:11Z</dcterms:created>
  <dcterms:modified xsi:type="dcterms:W3CDTF">2022-03-14T18:55:45Z</dcterms:modified>
</cp:coreProperties>
</file>