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1"/>
  </p:sldMasterIdLst>
  <p:sldIdLst>
    <p:sldId id="256" r:id="rId2"/>
    <p:sldId id="260" r:id="rId3"/>
    <p:sldId id="257" r:id="rId4"/>
    <p:sldId id="258" r:id="rId5"/>
    <p:sldId id="259" r:id="rId6"/>
    <p:sldId id="263"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3792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20890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97756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057239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3/14/2022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065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00846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3/14/2022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8181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3/14/2022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52111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3/14/2022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987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t>3/14/2022</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21873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3/14/2022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4764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smtClean="0"/>
              <a:t>3/14/2022</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9598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1B8FB-E38B-4F6D-8422-46E5BE2D9511}"/>
              </a:ext>
            </a:extLst>
          </p:cNvPr>
          <p:cNvSpPr>
            <a:spLocks noGrp="1"/>
          </p:cNvSpPr>
          <p:nvPr>
            <p:ph type="ctrTitle"/>
          </p:nvPr>
        </p:nvSpPr>
        <p:spPr/>
        <p:txBody>
          <a:bodyPr/>
          <a:lstStyle/>
          <a:p>
            <a:r>
              <a:rPr lang="en-US"/>
              <a:t>Article 22</a:t>
            </a:r>
            <a:endParaRPr lang="en-US" dirty="0"/>
          </a:p>
        </p:txBody>
      </p:sp>
      <p:sp>
        <p:nvSpPr>
          <p:cNvPr id="3" name="Subtitle 2">
            <a:extLst>
              <a:ext uri="{FF2B5EF4-FFF2-40B4-BE49-F238E27FC236}">
                <a16:creationId xmlns:a16="http://schemas.microsoft.com/office/drawing/2014/main" id="{88D2C0A0-BE3A-4088-B8DD-B4D77EC72F19}"/>
              </a:ext>
            </a:extLst>
          </p:cNvPr>
          <p:cNvSpPr>
            <a:spLocks noGrp="1"/>
          </p:cNvSpPr>
          <p:nvPr>
            <p:ph type="subTitle" idx="1"/>
          </p:nvPr>
        </p:nvSpPr>
        <p:spPr/>
        <p:txBody>
          <a:bodyPr>
            <a:normAutofit/>
          </a:bodyPr>
          <a:lstStyle/>
          <a:p>
            <a:r>
              <a:rPr lang="en-US" sz="3200" b="1" dirty="0"/>
              <a:t>Update to zoning definitions</a:t>
            </a:r>
          </a:p>
        </p:txBody>
      </p:sp>
    </p:spTree>
    <p:extLst>
      <p:ext uri="{BB962C8B-B14F-4D97-AF65-F5344CB8AC3E}">
        <p14:creationId xmlns:p14="http://schemas.microsoft.com/office/powerpoint/2010/main" val="3228227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DFEF3-0712-4CD0-86B0-2DFEF5AE2B7B}"/>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A25DF399-C811-4AA2-8949-B36924C24A83}"/>
              </a:ext>
            </a:extLst>
          </p:cNvPr>
          <p:cNvSpPr>
            <a:spLocks noGrp="1"/>
          </p:cNvSpPr>
          <p:nvPr>
            <p:ph idx="1"/>
          </p:nvPr>
        </p:nvSpPr>
        <p:spPr>
          <a:xfrm>
            <a:off x="1097280" y="1845734"/>
            <a:ext cx="10058400" cy="4260776"/>
          </a:xfrm>
        </p:spPr>
        <p:txBody>
          <a:bodyPr>
            <a:normAutofit lnSpcReduction="10000"/>
          </a:bodyPr>
          <a:lstStyle/>
          <a:p>
            <a:pPr marL="0" indent="0">
              <a:spcAft>
                <a:spcPts val="1200"/>
              </a:spcAft>
              <a:buNone/>
            </a:pPr>
            <a:r>
              <a:rPr lang="en-US" sz="2400" b="1" dirty="0"/>
              <a:t>Purpose: </a:t>
            </a:r>
            <a:r>
              <a:rPr lang="en-US" sz="2400" dirty="0"/>
              <a:t>The ability to enforce the Town’s Zoning Bylaws is determined, in part, by how terms of art are defined. The purpose of this update is to provide future guidance for terms not currently defined as well as provide consistent definitions for terms currently commonly used. </a:t>
            </a:r>
          </a:p>
          <a:p>
            <a:pPr marL="0" indent="0">
              <a:spcAft>
                <a:spcPts val="1200"/>
              </a:spcAft>
              <a:buNone/>
            </a:pPr>
            <a:r>
              <a:rPr lang="en-US" sz="2400" b="1" dirty="0"/>
              <a:t>Issue: </a:t>
            </a:r>
            <a:r>
              <a:rPr lang="en-US" sz="2400" dirty="0"/>
              <a:t>The Zoning Bylaws do not define basic components of land use (lot, street, driveway, subdivision, etc.), how certain dimensional requirements are determined (building height, setbacks, lot coverage), or how certain uses are determined. They also do not provide “scale” to commercial uses to ensure they are appropriately sized for Dover.</a:t>
            </a:r>
          </a:p>
          <a:p>
            <a:pPr marL="0" indent="0">
              <a:spcAft>
                <a:spcPts val="1200"/>
              </a:spcAft>
              <a:buNone/>
            </a:pPr>
            <a:r>
              <a:rPr lang="en-US" sz="2400" b="1" dirty="0"/>
              <a:t>Solution: </a:t>
            </a:r>
            <a:r>
              <a:rPr lang="en-US" sz="2400" dirty="0"/>
              <a:t>Refer to Building Code, NAICS, and the Dictionary for undefined terms, define terms related to dimensional requirements, and define terms related to use categories.</a:t>
            </a:r>
            <a:endParaRPr lang="en-US" sz="2400" b="1" dirty="0"/>
          </a:p>
        </p:txBody>
      </p:sp>
    </p:spTree>
    <p:extLst>
      <p:ext uri="{BB962C8B-B14F-4D97-AF65-F5344CB8AC3E}">
        <p14:creationId xmlns:p14="http://schemas.microsoft.com/office/powerpoint/2010/main" val="219095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3190B-A05C-4BFD-8B15-8FFE51947472}"/>
              </a:ext>
            </a:extLst>
          </p:cNvPr>
          <p:cNvSpPr>
            <a:spLocks noGrp="1"/>
          </p:cNvSpPr>
          <p:nvPr>
            <p:ph type="title"/>
          </p:nvPr>
        </p:nvSpPr>
        <p:spPr/>
        <p:txBody>
          <a:bodyPr/>
          <a:lstStyle/>
          <a:p>
            <a:r>
              <a:rPr lang="en-US" dirty="0"/>
              <a:t>Overview of Updates</a:t>
            </a:r>
          </a:p>
        </p:txBody>
      </p:sp>
      <p:sp>
        <p:nvSpPr>
          <p:cNvPr id="3" name="Content Placeholder 2">
            <a:extLst>
              <a:ext uri="{FF2B5EF4-FFF2-40B4-BE49-F238E27FC236}">
                <a16:creationId xmlns:a16="http://schemas.microsoft.com/office/drawing/2014/main" id="{FC6F7FFF-05C9-47BF-8B5F-25ABEDD49AE4}"/>
              </a:ext>
            </a:extLst>
          </p:cNvPr>
          <p:cNvSpPr>
            <a:spLocks noGrp="1"/>
          </p:cNvSpPr>
          <p:nvPr>
            <p:ph idx="1"/>
          </p:nvPr>
        </p:nvSpPr>
        <p:spPr>
          <a:xfrm>
            <a:off x="1097280" y="1737360"/>
            <a:ext cx="10058400" cy="4555066"/>
          </a:xfrm>
        </p:spPr>
        <p:txBody>
          <a:bodyPr>
            <a:normAutofit fontScale="92500"/>
          </a:bodyPr>
          <a:lstStyle/>
          <a:p>
            <a:pPr marL="461963" indent="-461963">
              <a:buFont typeface="Wingdings" panose="05000000000000000000" pitchFamily="2" charset="2"/>
              <a:buChar char="v"/>
            </a:pPr>
            <a:r>
              <a:rPr lang="en-US" sz="2800" b="1" dirty="0"/>
              <a:t>Defines the following terms related to Use: </a:t>
            </a:r>
          </a:p>
          <a:p>
            <a:pPr marL="0" indent="0">
              <a:buNone/>
            </a:pPr>
            <a:r>
              <a:rPr lang="en-US" sz="2800" dirty="0"/>
              <a:t>Accessory Apartment, Business or Professional Offices, Craft Retail and Production Shop, Dwelling Unit, Formula Business, Medical Professional Offices, Retail or Service Establishment, Short-Term Rental, and Use</a:t>
            </a:r>
          </a:p>
          <a:p>
            <a:pPr marL="461963" indent="-461963">
              <a:buFont typeface="Wingdings" panose="05000000000000000000" pitchFamily="2" charset="2"/>
              <a:buChar char="v"/>
            </a:pPr>
            <a:r>
              <a:rPr lang="en-US" sz="2800" b="1" dirty="0"/>
              <a:t>Defines the following terms related to Dimensional Requirements:</a:t>
            </a:r>
          </a:p>
          <a:p>
            <a:pPr marL="0" indent="0">
              <a:buNone/>
            </a:pPr>
            <a:r>
              <a:rPr lang="en-US" sz="2800" dirty="0"/>
              <a:t> Average Finished Grade, Building Height, Gross Floor Area, Finished Area, Impervious Surface, Lot Coverage, Perfect Square, and Setback</a:t>
            </a:r>
          </a:p>
          <a:p>
            <a:pPr marL="461963" indent="-461963">
              <a:buFont typeface="Wingdings" panose="05000000000000000000" pitchFamily="2" charset="2"/>
              <a:buChar char="v"/>
            </a:pPr>
            <a:r>
              <a:rPr lang="en-US" sz="2800" b="1" dirty="0"/>
              <a:t>Defines the following general terms: </a:t>
            </a:r>
          </a:p>
          <a:p>
            <a:pPr marL="0" indent="0">
              <a:buNone/>
            </a:pPr>
            <a:r>
              <a:rPr lang="en-US" sz="2800" dirty="0"/>
              <a:t>Driveway, Historic, Nonconforming Building or Lot, Nonconforming Use, Parking Space, Street, and Subdivision</a:t>
            </a:r>
          </a:p>
        </p:txBody>
      </p:sp>
    </p:spTree>
    <p:extLst>
      <p:ext uri="{BB962C8B-B14F-4D97-AF65-F5344CB8AC3E}">
        <p14:creationId xmlns:p14="http://schemas.microsoft.com/office/powerpoint/2010/main" val="478999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E020-11AC-40E2-B19F-196D451F9065}"/>
              </a:ext>
            </a:extLst>
          </p:cNvPr>
          <p:cNvSpPr>
            <a:spLocks noGrp="1"/>
          </p:cNvSpPr>
          <p:nvPr>
            <p:ph type="title"/>
          </p:nvPr>
        </p:nvSpPr>
        <p:spPr/>
        <p:txBody>
          <a:bodyPr/>
          <a:lstStyle/>
          <a:p>
            <a:r>
              <a:rPr lang="en-US" dirty="0"/>
              <a:t>New/Revised Definitions: Uses</a:t>
            </a:r>
          </a:p>
        </p:txBody>
      </p:sp>
      <p:sp>
        <p:nvSpPr>
          <p:cNvPr id="3" name="Content Placeholder 2">
            <a:extLst>
              <a:ext uri="{FF2B5EF4-FFF2-40B4-BE49-F238E27FC236}">
                <a16:creationId xmlns:a16="http://schemas.microsoft.com/office/drawing/2014/main" id="{4C126852-4166-409B-9DF4-06A694C0001F}"/>
              </a:ext>
            </a:extLst>
          </p:cNvPr>
          <p:cNvSpPr>
            <a:spLocks noGrp="1"/>
          </p:cNvSpPr>
          <p:nvPr>
            <p:ph idx="1"/>
          </p:nvPr>
        </p:nvSpPr>
        <p:spPr>
          <a:xfrm>
            <a:off x="1097280" y="1845734"/>
            <a:ext cx="10058400" cy="844914"/>
          </a:xfrm>
        </p:spPr>
        <p:txBody>
          <a:bodyPr>
            <a:normAutofit/>
          </a:bodyPr>
          <a:lstStyle/>
          <a:p>
            <a:pPr marL="0" indent="0">
              <a:buNone/>
            </a:pPr>
            <a:r>
              <a:rPr lang="en-US" b="1" dirty="0"/>
              <a:t>Purpose:</a:t>
            </a:r>
            <a:r>
              <a:rPr lang="en-US" dirty="0"/>
              <a:t> Provide new or better definitions for Uses in the Table of Uses</a:t>
            </a:r>
          </a:p>
          <a:p>
            <a:pPr marL="0" indent="0">
              <a:buNone/>
            </a:pPr>
            <a:endParaRPr lang="en-US" dirty="0"/>
          </a:p>
        </p:txBody>
      </p:sp>
      <p:graphicFrame>
        <p:nvGraphicFramePr>
          <p:cNvPr id="4" name="Table 4">
            <a:extLst>
              <a:ext uri="{FF2B5EF4-FFF2-40B4-BE49-F238E27FC236}">
                <a16:creationId xmlns:a16="http://schemas.microsoft.com/office/drawing/2014/main" id="{9CC27131-7AED-4E10-BFD8-3FB32ADD0C69}"/>
              </a:ext>
            </a:extLst>
          </p:cNvPr>
          <p:cNvGraphicFramePr>
            <a:graphicFrameLocks noGrp="1"/>
          </p:cNvGraphicFramePr>
          <p:nvPr>
            <p:extLst>
              <p:ext uri="{D42A27DB-BD31-4B8C-83A1-F6EECF244321}">
                <p14:modId xmlns:p14="http://schemas.microsoft.com/office/powerpoint/2010/main" val="4290656847"/>
              </p:ext>
            </p:extLst>
          </p:nvPr>
        </p:nvGraphicFramePr>
        <p:xfrm>
          <a:off x="487679" y="2661482"/>
          <a:ext cx="11424746" cy="237166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New Definitions</a:t>
                      </a:r>
                    </a:p>
                  </a:txBody>
                  <a:tcPr/>
                </a:tc>
                <a:tc>
                  <a:txBody>
                    <a:bodyPr/>
                    <a:lstStyle/>
                    <a:p>
                      <a:r>
                        <a:rPr lang="en-US" dirty="0"/>
                        <a:t>Purpose</a:t>
                      </a:r>
                    </a:p>
                  </a:txBody>
                  <a:tcPr/>
                </a:tc>
                <a:extLst>
                  <a:ext uri="{0D108BD9-81ED-4DB2-BD59-A6C34878D82A}">
                    <a16:rowId xmlns:a16="http://schemas.microsoft.com/office/drawing/2014/main" val="61986750"/>
                  </a:ext>
                </a:extLst>
              </a:tr>
              <a:tr h="486715">
                <a:tc>
                  <a:txBody>
                    <a:bodyPr/>
                    <a:lstStyle/>
                    <a:p>
                      <a:r>
                        <a:rPr lang="en-US" b="1" dirty="0"/>
                        <a:t>Address Commercial Uses: </a:t>
                      </a:r>
                      <a:r>
                        <a:rPr lang="en-US" dirty="0"/>
                        <a:t>Business or Professional Offices, Craft Retail &amp; Production Shop, Formula Business, Medical Professional Offices, and Retail or Service Establishments</a:t>
                      </a:r>
                    </a:p>
                    <a:p>
                      <a:endParaRPr lang="en-US" dirty="0"/>
                    </a:p>
                  </a:txBody>
                  <a:tcPr/>
                </a:tc>
                <a:tc>
                  <a:txBody>
                    <a:bodyPr/>
                    <a:lstStyle/>
                    <a:p>
                      <a:r>
                        <a:rPr lang="en-US" dirty="0"/>
                        <a:t>New definitions better differentiate uses by the operating characteristics and provide increased limitations around the intensity of use of the site</a:t>
                      </a:r>
                    </a:p>
                  </a:txBody>
                  <a:tcPr/>
                </a:tc>
                <a:extLst>
                  <a:ext uri="{0D108BD9-81ED-4DB2-BD59-A6C34878D82A}">
                    <a16:rowId xmlns:a16="http://schemas.microsoft.com/office/drawing/2014/main" val="1827749273"/>
                  </a:ext>
                </a:extLst>
              </a:tr>
              <a:tr h="370840">
                <a:tc>
                  <a:txBody>
                    <a:bodyPr/>
                    <a:lstStyle/>
                    <a:p>
                      <a:r>
                        <a:rPr lang="en-US" b="1" dirty="0"/>
                        <a:t>Address Residential Uses: </a:t>
                      </a:r>
                      <a:r>
                        <a:rPr lang="en-US" dirty="0"/>
                        <a:t>Accessory Apartment, Dwelling Unit, and Short-Term Rental</a:t>
                      </a:r>
                    </a:p>
                  </a:txBody>
                  <a:tcPr/>
                </a:tc>
                <a:tc>
                  <a:txBody>
                    <a:bodyPr/>
                    <a:lstStyle/>
                    <a:p>
                      <a:r>
                        <a:rPr lang="en-US" dirty="0"/>
                        <a:t>Provides definitions for terms that are used in the bylaws but are not currently defined.</a:t>
                      </a:r>
                    </a:p>
                  </a:txBody>
                  <a:tcPr/>
                </a:tc>
                <a:extLst>
                  <a:ext uri="{0D108BD9-81ED-4DB2-BD59-A6C34878D82A}">
                    <a16:rowId xmlns:a16="http://schemas.microsoft.com/office/drawing/2014/main" val="3499467966"/>
                  </a:ext>
                </a:extLst>
              </a:tr>
            </a:tbl>
          </a:graphicData>
        </a:graphic>
      </p:graphicFrame>
    </p:spTree>
    <p:extLst>
      <p:ext uri="{BB962C8B-B14F-4D97-AF65-F5344CB8AC3E}">
        <p14:creationId xmlns:p14="http://schemas.microsoft.com/office/powerpoint/2010/main" val="2283601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1566-4EBD-4611-8612-2F7DF2783894}"/>
              </a:ext>
            </a:extLst>
          </p:cNvPr>
          <p:cNvSpPr>
            <a:spLocks noGrp="1"/>
          </p:cNvSpPr>
          <p:nvPr>
            <p:ph type="title"/>
          </p:nvPr>
        </p:nvSpPr>
        <p:spPr/>
        <p:txBody>
          <a:bodyPr/>
          <a:lstStyle/>
          <a:p>
            <a:pPr marL="6169025" indent="-6169025"/>
            <a:r>
              <a:rPr lang="en-US" dirty="0"/>
              <a:t>New/Revised Definitions: Dimensional Requirements</a:t>
            </a:r>
          </a:p>
        </p:txBody>
      </p:sp>
      <p:sp>
        <p:nvSpPr>
          <p:cNvPr id="3" name="Content Placeholder 2">
            <a:extLst>
              <a:ext uri="{FF2B5EF4-FFF2-40B4-BE49-F238E27FC236}">
                <a16:creationId xmlns:a16="http://schemas.microsoft.com/office/drawing/2014/main" id="{2B117962-8DFC-4D0C-882A-548C09549FB9}"/>
              </a:ext>
            </a:extLst>
          </p:cNvPr>
          <p:cNvSpPr>
            <a:spLocks noGrp="1"/>
          </p:cNvSpPr>
          <p:nvPr>
            <p:ph idx="1"/>
          </p:nvPr>
        </p:nvSpPr>
        <p:spPr>
          <a:xfrm>
            <a:off x="1097280" y="1860331"/>
            <a:ext cx="10058400" cy="835120"/>
          </a:xfrm>
        </p:spPr>
        <p:txBody>
          <a:bodyPr>
            <a:normAutofit/>
          </a:bodyPr>
          <a:lstStyle/>
          <a:p>
            <a:pPr marL="0" indent="0" algn="just" rtl="0" eaLnBrk="1" fontAlgn="t" latinLnBrk="0" hangingPunct="1">
              <a:spcBef>
                <a:spcPts val="0"/>
              </a:spcBef>
              <a:spcAft>
                <a:spcPts val="0"/>
              </a:spcAft>
              <a:buNone/>
            </a:pPr>
            <a:r>
              <a:rPr lang="en-US" sz="1800" b="1" dirty="0">
                <a:latin typeface="Calibri" panose="020F0502020204030204" pitchFamily="34" charset="0"/>
              </a:rPr>
              <a:t>Purpose: </a:t>
            </a:r>
            <a:r>
              <a:rPr lang="en-US" sz="1800" dirty="0">
                <a:latin typeface="Calibri" panose="020F0502020204030204" pitchFamily="34" charset="0"/>
              </a:rPr>
              <a:t>to codify existing practices to determine dimensional requirements and strengthen enforceability.</a:t>
            </a:r>
            <a:endParaRPr lang="en-US" sz="1800" i="0" u="none" strike="noStrike" dirty="0">
              <a:effectLst/>
              <a:latin typeface="Arial" panose="020B0604020202020204" pitchFamily="34" charset="0"/>
            </a:endParaRPr>
          </a:p>
          <a:p>
            <a:pPr algn="just"/>
            <a:endParaRPr lang="en-US" dirty="0"/>
          </a:p>
        </p:txBody>
      </p:sp>
      <p:graphicFrame>
        <p:nvGraphicFramePr>
          <p:cNvPr id="4" name="Table 4">
            <a:extLst>
              <a:ext uri="{FF2B5EF4-FFF2-40B4-BE49-F238E27FC236}">
                <a16:creationId xmlns:a16="http://schemas.microsoft.com/office/drawing/2014/main" id="{2428A4FF-8DF3-432A-BA01-F5053B0D6FF0}"/>
              </a:ext>
            </a:extLst>
          </p:cNvPr>
          <p:cNvGraphicFramePr>
            <a:graphicFrameLocks noGrp="1"/>
          </p:cNvGraphicFramePr>
          <p:nvPr>
            <p:extLst>
              <p:ext uri="{D42A27DB-BD31-4B8C-83A1-F6EECF244321}">
                <p14:modId xmlns:p14="http://schemas.microsoft.com/office/powerpoint/2010/main" val="3159745117"/>
              </p:ext>
            </p:extLst>
          </p:nvPr>
        </p:nvGraphicFramePr>
        <p:xfrm>
          <a:off x="383627" y="2503177"/>
          <a:ext cx="11424746" cy="283902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New Definitions</a:t>
                      </a:r>
                    </a:p>
                  </a:txBody>
                  <a:tcPr/>
                </a:tc>
                <a:tc>
                  <a:txBody>
                    <a:bodyPr/>
                    <a:lstStyle/>
                    <a:p>
                      <a:r>
                        <a:rPr lang="en-US" dirty="0"/>
                        <a:t>Purpose</a:t>
                      </a:r>
                    </a:p>
                  </a:txBody>
                  <a:tcPr/>
                </a:tc>
                <a:extLst>
                  <a:ext uri="{0D108BD9-81ED-4DB2-BD59-A6C34878D82A}">
                    <a16:rowId xmlns:a16="http://schemas.microsoft.com/office/drawing/2014/main" val="61986750"/>
                  </a:ext>
                </a:extLst>
              </a:tr>
              <a:tr h="370840">
                <a:tc>
                  <a:txBody>
                    <a:bodyPr/>
                    <a:lstStyle/>
                    <a:p>
                      <a:r>
                        <a:rPr lang="en-US" dirty="0"/>
                        <a:t>Average Finished Grade &amp; Building Height</a:t>
                      </a:r>
                    </a:p>
                  </a:txBody>
                  <a:tcPr/>
                </a:tc>
                <a:tc>
                  <a:txBody>
                    <a:bodyPr/>
                    <a:lstStyle/>
                    <a:p>
                      <a:r>
                        <a:rPr lang="en-US" dirty="0"/>
                        <a:t>Codifies existing practices to determine building heights</a:t>
                      </a:r>
                    </a:p>
                  </a:txBody>
                  <a:tcPr/>
                </a:tc>
                <a:extLst>
                  <a:ext uri="{0D108BD9-81ED-4DB2-BD59-A6C34878D82A}">
                    <a16:rowId xmlns:a16="http://schemas.microsoft.com/office/drawing/2014/main" val="1827749273"/>
                  </a:ext>
                </a:extLst>
              </a:tr>
              <a:tr h="370840">
                <a:tc>
                  <a:txBody>
                    <a:bodyPr/>
                    <a:lstStyle/>
                    <a:p>
                      <a:pPr marL="0" marR="0" lvl="0" indent="0" algn="l"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None/>
                        <a:tabLst/>
                        <a:defRPr/>
                      </a:pPr>
                      <a:r>
                        <a:rPr kumimoji="0" lang="en-US" sz="1800" b="0" i="0" u="none" strike="noStrike" kern="1200" cap="none" spc="0" normalizeH="0" baseline="0" noProof="0" dirty="0">
                          <a:ln>
                            <a:noFill/>
                          </a:ln>
                          <a:solidFill>
                            <a:srgbClr val="000000">
                              <a:lumMod val="75000"/>
                              <a:lumOff val="25000"/>
                            </a:srgbClr>
                          </a:solidFill>
                          <a:effectLst/>
                          <a:uLnTx/>
                          <a:uFillTx/>
                          <a:latin typeface="+mn-lt"/>
                          <a:ea typeface="+mn-ea"/>
                          <a:cs typeface="+mn-cs"/>
                        </a:rPr>
                        <a:t>Gross Floor Area and Finished Area</a:t>
                      </a:r>
                    </a:p>
                  </a:txBody>
                  <a:tcPr/>
                </a:tc>
                <a:tc>
                  <a:txBody>
                    <a:bodyPr/>
                    <a:lstStyle/>
                    <a:p>
                      <a:r>
                        <a:rPr lang="en-US" dirty="0"/>
                        <a:t>Creates a method to measure the size of structures</a:t>
                      </a:r>
                    </a:p>
                  </a:txBody>
                  <a:tcPr/>
                </a:tc>
                <a:extLst>
                  <a:ext uri="{0D108BD9-81ED-4DB2-BD59-A6C34878D82A}">
                    <a16:rowId xmlns:a16="http://schemas.microsoft.com/office/drawing/2014/main" val="349946796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75000"/>
                              <a:lumOff val="25000"/>
                            </a:srgbClr>
                          </a:solidFill>
                          <a:effectLst/>
                          <a:uLnTx/>
                          <a:uFillTx/>
                          <a:latin typeface="+mn-lt"/>
                          <a:ea typeface="+mn-ea"/>
                          <a:cs typeface="+mn-cs"/>
                        </a:rPr>
                        <a:t>Impervious Surface, Lot Coverage, and Perfect Square </a:t>
                      </a:r>
                      <a:endParaRPr lang="en-US" sz="1800" b="0" i="0" u="none" strike="noStrike" dirty="0">
                        <a:effectLst/>
                        <a:latin typeface="Arial" panose="020B0604020202020204" pitchFamily="34" charset="0"/>
                      </a:endParaRPr>
                    </a:p>
                  </a:txBody>
                  <a:tcPr/>
                </a:tc>
                <a:tc>
                  <a:txBody>
                    <a:bodyPr/>
                    <a:lstStyle/>
                    <a:p>
                      <a:r>
                        <a:rPr lang="en-US" dirty="0"/>
                        <a:t>Clarifies how to calculate lot coverage and what constitutes an “impervious surface” </a:t>
                      </a:r>
                    </a:p>
                  </a:txBody>
                  <a:tcPr/>
                </a:tc>
                <a:extLst>
                  <a:ext uri="{0D108BD9-81ED-4DB2-BD59-A6C34878D82A}">
                    <a16:rowId xmlns:a16="http://schemas.microsoft.com/office/drawing/2014/main" val="8488731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chemeClr val="tx1">
                              <a:lumMod val="75000"/>
                              <a:lumOff val="25000"/>
                            </a:schemeClr>
                          </a:solidFill>
                          <a:effectLst/>
                          <a:latin typeface="+mn-lt"/>
                        </a:rPr>
                        <a:t>Perfect Square</a:t>
                      </a:r>
                    </a:p>
                  </a:txBody>
                  <a:tcPr/>
                </a:tc>
                <a:tc>
                  <a:txBody>
                    <a:bodyPr/>
                    <a:lstStyle/>
                    <a:p>
                      <a:r>
                        <a:rPr lang="en-US" dirty="0"/>
                        <a:t>Codifies existing practice to determine location of the “perfect square” that is required for a lot to be considered buildable</a:t>
                      </a:r>
                    </a:p>
                  </a:txBody>
                  <a:tcPr/>
                </a:tc>
                <a:extLst>
                  <a:ext uri="{0D108BD9-81ED-4DB2-BD59-A6C34878D82A}">
                    <a16:rowId xmlns:a16="http://schemas.microsoft.com/office/drawing/2014/main" val="3686981559"/>
                  </a:ext>
                </a:extLst>
              </a:tr>
            </a:tbl>
          </a:graphicData>
        </a:graphic>
      </p:graphicFrame>
    </p:spTree>
    <p:extLst>
      <p:ext uri="{BB962C8B-B14F-4D97-AF65-F5344CB8AC3E}">
        <p14:creationId xmlns:p14="http://schemas.microsoft.com/office/powerpoint/2010/main" val="292622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71566-4EBD-4611-8612-2F7DF2783894}"/>
              </a:ext>
            </a:extLst>
          </p:cNvPr>
          <p:cNvSpPr>
            <a:spLocks noGrp="1"/>
          </p:cNvSpPr>
          <p:nvPr>
            <p:ph type="title"/>
          </p:nvPr>
        </p:nvSpPr>
        <p:spPr>
          <a:xfrm>
            <a:off x="1066800" y="465279"/>
            <a:ext cx="10058400" cy="1229199"/>
          </a:xfrm>
        </p:spPr>
        <p:txBody>
          <a:bodyPr/>
          <a:lstStyle/>
          <a:p>
            <a:pPr marL="6169025" indent="-6169025"/>
            <a:r>
              <a:rPr lang="en-US" dirty="0"/>
              <a:t>New/Revised Definitions: General Terms</a:t>
            </a:r>
          </a:p>
        </p:txBody>
      </p:sp>
      <p:sp>
        <p:nvSpPr>
          <p:cNvPr id="3" name="Content Placeholder 2">
            <a:extLst>
              <a:ext uri="{FF2B5EF4-FFF2-40B4-BE49-F238E27FC236}">
                <a16:creationId xmlns:a16="http://schemas.microsoft.com/office/drawing/2014/main" id="{2B117962-8DFC-4D0C-882A-548C09549FB9}"/>
              </a:ext>
            </a:extLst>
          </p:cNvPr>
          <p:cNvSpPr>
            <a:spLocks noGrp="1"/>
          </p:cNvSpPr>
          <p:nvPr>
            <p:ph idx="1"/>
          </p:nvPr>
        </p:nvSpPr>
        <p:spPr>
          <a:xfrm>
            <a:off x="1097280" y="1860331"/>
            <a:ext cx="10058400" cy="835120"/>
          </a:xfrm>
        </p:spPr>
        <p:txBody>
          <a:bodyPr>
            <a:normAutofit/>
          </a:bodyPr>
          <a:lstStyle/>
          <a:p>
            <a:pPr marL="0" indent="0" algn="just" rtl="0" eaLnBrk="1" fontAlgn="t" latinLnBrk="0" hangingPunct="1">
              <a:spcBef>
                <a:spcPts val="0"/>
              </a:spcBef>
              <a:spcAft>
                <a:spcPts val="0"/>
              </a:spcAft>
              <a:buNone/>
            </a:pPr>
            <a:r>
              <a:rPr lang="en-US" sz="1800" b="1" dirty="0">
                <a:latin typeface="Calibri" panose="020F0502020204030204" pitchFamily="34" charset="0"/>
              </a:rPr>
              <a:t>Purpose: </a:t>
            </a:r>
            <a:r>
              <a:rPr lang="en-US" sz="1800" dirty="0">
                <a:latin typeface="Calibri" panose="020F0502020204030204" pitchFamily="34" charset="0"/>
              </a:rPr>
              <a:t>to codify existing practices to determine dimensional requirements and strengthen enforceability.</a:t>
            </a:r>
            <a:endParaRPr lang="en-US" sz="1800" i="0" u="none" strike="noStrike" dirty="0">
              <a:effectLst/>
              <a:latin typeface="Arial" panose="020B0604020202020204" pitchFamily="34" charset="0"/>
            </a:endParaRPr>
          </a:p>
          <a:p>
            <a:pPr algn="just"/>
            <a:endParaRPr lang="en-US" dirty="0"/>
          </a:p>
        </p:txBody>
      </p:sp>
      <p:graphicFrame>
        <p:nvGraphicFramePr>
          <p:cNvPr id="4" name="Table 4">
            <a:extLst>
              <a:ext uri="{FF2B5EF4-FFF2-40B4-BE49-F238E27FC236}">
                <a16:creationId xmlns:a16="http://schemas.microsoft.com/office/drawing/2014/main" id="{2428A4FF-8DF3-432A-BA01-F5053B0D6FF0}"/>
              </a:ext>
            </a:extLst>
          </p:cNvPr>
          <p:cNvGraphicFramePr>
            <a:graphicFrameLocks noGrp="1"/>
          </p:cNvGraphicFramePr>
          <p:nvPr>
            <p:extLst>
              <p:ext uri="{D42A27DB-BD31-4B8C-83A1-F6EECF244321}">
                <p14:modId xmlns:p14="http://schemas.microsoft.com/office/powerpoint/2010/main" val="3570892323"/>
              </p:ext>
            </p:extLst>
          </p:nvPr>
        </p:nvGraphicFramePr>
        <p:xfrm>
          <a:off x="383627" y="2503177"/>
          <a:ext cx="11424746" cy="2737421"/>
        </p:xfrm>
        <a:graphic>
          <a:graphicData uri="http://schemas.openxmlformats.org/drawingml/2006/table">
            <a:tbl>
              <a:tblPr firstRow="1" bandRow="1">
                <a:tableStyleId>{5C22544A-7EE6-4342-B048-85BDC9FD1C3A}</a:tableStyleId>
              </a:tblPr>
              <a:tblGrid>
                <a:gridCol w="5712373">
                  <a:extLst>
                    <a:ext uri="{9D8B030D-6E8A-4147-A177-3AD203B41FA5}">
                      <a16:colId xmlns:a16="http://schemas.microsoft.com/office/drawing/2014/main" val="1439201978"/>
                    </a:ext>
                  </a:extLst>
                </a:gridCol>
                <a:gridCol w="5712373">
                  <a:extLst>
                    <a:ext uri="{9D8B030D-6E8A-4147-A177-3AD203B41FA5}">
                      <a16:colId xmlns:a16="http://schemas.microsoft.com/office/drawing/2014/main" val="3420172932"/>
                    </a:ext>
                  </a:extLst>
                </a:gridCol>
              </a:tblGrid>
              <a:tr h="542861">
                <a:tc>
                  <a:txBody>
                    <a:bodyPr/>
                    <a:lstStyle/>
                    <a:p>
                      <a:r>
                        <a:rPr lang="en-US" dirty="0"/>
                        <a:t>Proposed New Definitions</a:t>
                      </a:r>
                    </a:p>
                  </a:txBody>
                  <a:tcPr/>
                </a:tc>
                <a:tc>
                  <a:txBody>
                    <a:bodyPr/>
                    <a:lstStyle/>
                    <a:p>
                      <a:r>
                        <a:rPr lang="en-US" dirty="0"/>
                        <a:t>Purpose</a:t>
                      </a:r>
                    </a:p>
                  </a:txBody>
                  <a:tcPr/>
                </a:tc>
                <a:extLst>
                  <a:ext uri="{0D108BD9-81ED-4DB2-BD59-A6C34878D82A}">
                    <a16:rowId xmlns:a16="http://schemas.microsoft.com/office/drawing/2014/main" val="61986750"/>
                  </a:ext>
                </a:extLst>
              </a:tr>
              <a:tr h="370840">
                <a:tc>
                  <a:txBody>
                    <a:bodyPr/>
                    <a:lstStyle/>
                    <a:p>
                      <a:r>
                        <a:rPr lang="en-US" dirty="0"/>
                        <a:t>Driveway &amp; Parking Spaces</a:t>
                      </a:r>
                    </a:p>
                  </a:txBody>
                  <a:tcPr/>
                </a:tc>
                <a:tc>
                  <a:txBody>
                    <a:bodyPr/>
                    <a:lstStyle/>
                    <a:p>
                      <a:r>
                        <a:rPr lang="en-US" dirty="0"/>
                        <a:t>Provides a definition for requirements related to vehicular circulation </a:t>
                      </a:r>
                    </a:p>
                  </a:txBody>
                  <a:tcPr/>
                </a:tc>
                <a:extLst>
                  <a:ext uri="{0D108BD9-81ED-4DB2-BD59-A6C34878D82A}">
                    <a16:rowId xmlns:a16="http://schemas.microsoft.com/office/drawing/2014/main" val="1827749273"/>
                  </a:ext>
                </a:extLst>
              </a:tr>
              <a:tr h="370840">
                <a:tc>
                  <a:txBody>
                    <a:bodyPr/>
                    <a:lstStyle/>
                    <a:p>
                      <a:pPr marL="0" marR="0" lvl="0" indent="0" algn="l"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None/>
                        <a:tabLst/>
                        <a:defRPr/>
                      </a:pPr>
                      <a:r>
                        <a:rPr kumimoji="0" lang="en-US" sz="1800" b="0" i="0" u="none" strike="noStrike" kern="1200" cap="none" spc="0" normalizeH="0" baseline="0" noProof="0" dirty="0">
                          <a:ln>
                            <a:noFill/>
                          </a:ln>
                          <a:solidFill>
                            <a:srgbClr val="000000">
                              <a:lumMod val="75000"/>
                              <a:lumOff val="25000"/>
                            </a:srgbClr>
                          </a:solidFill>
                          <a:effectLst/>
                          <a:uLnTx/>
                          <a:uFillTx/>
                          <a:latin typeface="+mn-lt"/>
                          <a:ea typeface="+mn-ea"/>
                          <a:cs typeface="+mn-cs"/>
                        </a:rPr>
                        <a:t>Historic</a:t>
                      </a:r>
                    </a:p>
                  </a:txBody>
                  <a:tcPr/>
                </a:tc>
                <a:tc>
                  <a:txBody>
                    <a:bodyPr/>
                    <a:lstStyle/>
                    <a:p>
                      <a:r>
                        <a:rPr lang="en-US" dirty="0"/>
                        <a:t>Provide a definition consistent with the Town’s Demolition Delay Bylaw to define historic structures</a:t>
                      </a:r>
                    </a:p>
                  </a:txBody>
                  <a:tcPr/>
                </a:tc>
                <a:extLst>
                  <a:ext uri="{0D108BD9-81ED-4DB2-BD59-A6C34878D82A}">
                    <a16:rowId xmlns:a16="http://schemas.microsoft.com/office/drawing/2014/main" val="349946796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lumMod val="75000"/>
                              <a:lumOff val="25000"/>
                            </a:srgbClr>
                          </a:solidFill>
                          <a:effectLst/>
                          <a:uLnTx/>
                          <a:uFillTx/>
                          <a:latin typeface="+mn-lt"/>
                          <a:ea typeface="+mn-ea"/>
                          <a:cs typeface="+mn-cs"/>
                        </a:rPr>
                        <a:t>Nonconforming Building or Lot and Nonconforming Use</a:t>
                      </a:r>
                      <a:endParaRPr lang="en-US" sz="1800" b="0" i="0" u="none" strike="noStrike" dirty="0">
                        <a:effectLst/>
                        <a:latin typeface="Arial" panose="020B0604020202020204" pitchFamily="34" charset="0"/>
                      </a:endParaRPr>
                    </a:p>
                  </a:txBody>
                  <a:tcPr/>
                </a:tc>
                <a:tc>
                  <a:txBody>
                    <a:bodyPr/>
                    <a:lstStyle/>
                    <a:p>
                      <a:r>
                        <a:rPr lang="en-US" dirty="0"/>
                        <a:t>Provides definitions for uses the structures that were lawfully existing prior to the adoption of the Zoning Bylaws which are subject to certain “grandfathering” rights</a:t>
                      </a:r>
                    </a:p>
                  </a:txBody>
                  <a:tcPr/>
                </a:tc>
                <a:extLst>
                  <a:ext uri="{0D108BD9-81ED-4DB2-BD59-A6C34878D82A}">
                    <a16:rowId xmlns:a16="http://schemas.microsoft.com/office/drawing/2014/main" val="848873165"/>
                  </a:ext>
                </a:extLst>
              </a:tr>
            </a:tbl>
          </a:graphicData>
        </a:graphic>
      </p:graphicFrame>
    </p:spTree>
    <p:extLst>
      <p:ext uri="{BB962C8B-B14F-4D97-AF65-F5344CB8AC3E}">
        <p14:creationId xmlns:p14="http://schemas.microsoft.com/office/powerpoint/2010/main" val="1176778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EDA2F-0027-44DA-8832-FFB17B732FCD}"/>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A097B1A9-60A5-4051-9A43-3CE136385355}"/>
              </a:ext>
            </a:extLst>
          </p:cNvPr>
          <p:cNvSpPr>
            <a:spLocks noGrp="1"/>
          </p:cNvSpPr>
          <p:nvPr>
            <p:ph type="subTitle" idx="1"/>
          </p:nvPr>
        </p:nvSpPr>
        <p:spPr/>
        <p:txBody>
          <a:bodyPr/>
          <a:lstStyle/>
          <a:p>
            <a:r>
              <a:rPr lang="en-US" dirty="0"/>
              <a:t>Questions and comments</a:t>
            </a:r>
          </a:p>
        </p:txBody>
      </p:sp>
    </p:spTree>
    <p:extLst>
      <p:ext uri="{BB962C8B-B14F-4D97-AF65-F5344CB8AC3E}">
        <p14:creationId xmlns:p14="http://schemas.microsoft.com/office/powerpoint/2010/main" val="3629393703"/>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204</TotalTime>
  <Words>553</Words>
  <Application>Microsoft Office PowerPoint</Application>
  <PresentationFormat>Widescreen</PresentationFormat>
  <Paragraphs>45</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Retrospect</vt:lpstr>
      <vt:lpstr>Article 22</vt:lpstr>
      <vt:lpstr>Background</vt:lpstr>
      <vt:lpstr>Overview of Updates</vt:lpstr>
      <vt:lpstr>New/Revised Definitions: Uses</vt:lpstr>
      <vt:lpstr>New/Revised Definitions: Dimensional Requirements</vt:lpstr>
      <vt:lpstr>New/Revised Definitions: General Terms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Article 22</dc:title>
  <dc:creator>Courtney Starling</dc:creator>
  <cp:lastModifiedBy>Courtney Starling</cp:lastModifiedBy>
  <cp:revision>6</cp:revision>
  <dcterms:created xsi:type="dcterms:W3CDTF">2022-02-16T15:19:11Z</dcterms:created>
  <dcterms:modified xsi:type="dcterms:W3CDTF">2022-03-14T18:56:26Z</dcterms:modified>
</cp:coreProperties>
</file>