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9309100" cy="7023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69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86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68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29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14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489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63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344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33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604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20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5B116-9A27-491C-B317-EF55D042B5F5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90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2650F-134E-4717-9526-878E52DEA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890301" cy="2541431"/>
          </a:xfrm>
        </p:spPr>
        <p:txBody>
          <a:bodyPr>
            <a:normAutofit fontScale="90000"/>
          </a:bodyPr>
          <a:lstStyle/>
          <a:p>
            <a:r>
              <a:rPr lang="en-US" dirty="0"/>
              <a:t>Accessory apartments zoning bylaw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FBDF65-1C76-40A3-8067-BCBFDD2083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Warrant article 18</a:t>
            </a:r>
          </a:p>
          <a:p>
            <a:r>
              <a:rPr lang="en-US" dirty="0"/>
              <a:t>Planning board</a:t>
            </a:r>
          </a:p>
        </p:txBody>
      </p:sp>
    </p:spTree>
    <p:extLst>
      <p:ext uri="{BB962C8B-B14F-4D97-AF65-F5344CB8AC3E}">
        <p14:creationId xmlns:p14="http://schemas.microsoft.com/office/powerpoint/2010/main" val="414995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C15CB-9EE7-401F-BCA4-32A794FBA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update the bylaw? </a:t>
            </a:r>
            <a:br>
              <a:rPr lang="en-US" dirty="0"/>
            </a:br>
            <a:r>
              <a:rPr lang="en-US" dirty="0"/>
              <a:t>Who do accessory apartments serve?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F15A8-830A-413C-9A8D-0C85EB63C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1926976"/>
            <a:ext cx="6252504" cy="423208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600" b="1" dirty="0"/>
              <a:t>Accessory apartments help facilitate “life-cycle” housing to help support the ability Dover residents of all ages to have their housing needs met.</a:t>
            </a:r>
          </a:p>
          <a:p>
            <a:pPr marL="0" indent="0">
              <a:buNone/>
            </a:pPr>
            <a:r>
              <a:rPr lang="en-US" sz="2600" dirty="0"/>
              <a:t>TYPICAL DOVER SCENARIOS:</a:t>
            </a:r>
          </a:p>
          <a:p>
            <a:r>
              <a:rPr lang="en-US" sz="3200" dirty="0"/>
              <a:t>Aging residents on fixed incomes or residents with aging parents who would like to be closer</a:t>
            </a:r>
          </a:p>
          <a:p>
            <a:r>
              <a:rPr lang="en-US" sz="3200" dirty="0"/>
              <a:t>Residents with young adult children – particularly those with difficulty affording housing in the region</a:t>
            </a:r>
          </a:p>
          <a:p>
            <a:r>
              <a:rPr lang="en-US" sz="3200" dirty="0"/>
              <a:t>Residents with domestic employees (nannies, home care workers, farm works, etc.)</a:t>
            </a:r>
          </a:p>
          <a:p>
            <a:r>
              <a:rPr lang="en-US" sz="3200" dirty="0"/>
              <a:t>Estates with guest houses</a:t>
            </a:r>
          </a:p>
          <a:p>
            <a:endParaRPr lang="en-US" dirty="0"/>
          </a:p>
        </p:txBody>
      </p:sp>
      <p:pic>
        <p:nvPicPr>
          <p:cNvPr id="1028" name="Picture 4" descr="Accessory Dwellings |">
            <a:extLst>
              <a:ext uri="{FF2B5EF4-FFF2-40B4-BE49-F238E27FC236}">
                <a16:creationId xmlns:a16="http://schemas.microsoft.com/office/drawing/2014/main" id="{B5120FEC-626C-4DE4-AA6B-F95B825C37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33" t="2452" r="3016" b="5900"/>
          <a:stretch/>
        </p:blipFill>
        <p:spPr bwMode="auto">
          <a:xfrm>
            <a:off x="7851227" y="1926977"/>
            <a:ext cx="3983420" cy="404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785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292999-7DB4-4FFD-8191-18793EFF0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75" y="0"/>
            <a:ext cx="3990975" cy="6753225"/>
          </a:xfrm>
        </p:spPr>
        <p:txBody>
          <a:bodyPr>
            <a:normAutofit fontScale="90000"/>
          </a:bodyPr>
          <a:lstStyle/>
          <a:p>
            <a:r>
              <a:rPr lang="en-US" sz="3600" cap="none" dirty="0">
                <a:solidFill>
                  <a:srgbClr val="FFFFFF"/>
                </a:solidFill>
              </a:rPr>
              <a:t>Accessory apartments are separate living units with sleeping, cooking, and sanitary facilities that are no larger than 900 </a:t>
            </a:r>
            <a:r>
              <a:rPr lang="en-US" sz="3600" cap="none" dirty="0" err="1">
                <a:solidFill>
                  <a:srgbClr val="FFFFFF"/>
                </a:solidFill>
              </a:rPr>
              <a:t>s.f.</a:t>
            </a:r>
            <a:r>
              <a:rPr lang="en-US" sz="3600" cap="none" dirty="0">
                <a:solidFill>
                  <a:srgbClr val="FFFFFF"/>
                </a:solidFill>
              </a:rPr>
              <a:t> (w/o a special permit) and are subsidiary to a single-family home. One unit must be owner-occupied.</a:t>
            </a:r>
            <a:r>
              <a:rPr lang="en-US" cap="none" dirty="0">
                <a:solidFill>
                  <a:srgbClr val="FFFFFF"/>
                </a:solidFill>
              </a:rPr>
              <a:t>                                       </a:t>
            </a:r>
            <a:br>
              <a:rPr lang="en-US" cap="none" dirty="0">
                <a:solidFill>
                  <a:srgbClr val="FFFFFF"/>
                </a:solidFill>
              </a:rPr>
            </a:br>
            <a:br>
              <a:rPr lang="en-US" cap="none" dirty="0">
                <a:solidFill>
                  <a:srgbClr val="FFFFFF"/>
                </a:solidFill>
              </a:rPr>
            </a:br>
            <a:r>
              <a:rPr lang="en-US" cap="none" dirty="0">
                <a:solidFill>
                  <a:srgbClr val="FFFFFF"/>
                </a:solidFill>
              </a:rPr>
              <a:t>Dover has allowed accessory apartments since 1986.</a:t>
            </a: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26" name="Picture 2" descr="Accessory Dwelling Units">
            <a:extLst>
              <a:ext uri="{FF2B5EF4-FFF2-40B4-BE49-F238E27FC236}">
                <a16:creationId xmlns:a16="http://schemas.microsoft.com/office/drawing/2014/main" id="{60E315A6-4E10-47B0-B0C0-F6AB9BEC174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5665" y="214788"/>
            <a:ext cx="6226652" cy="6226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860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1B2A4-3752-48EE-96EA-DEB5281B3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changes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67F546-9D3C-41AE-97A9-43A584427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467949"/>
          </a:xfrm>
        </p:spPr>
        <p:txBody>
          <a:bodyPr/>
          <a:lstStyle/>
          <a:p>
            <a:r>
              <a:rPr lang="en-US" dirty="0"/>
              <a:t>Revised bylaw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30A6C5-746E-405C-AB7B-A9BDA2FA42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490952"/>
            <a:ext cx="5495859" cy="3150684"/>
          </a:xfrm>
        </p:spPr>
        <p:txBody>
          <a:bodyPr>
            <a:noAutofit/>
          </a:bodyPr>
          <a:lstStyle/>
          <a:p>
            <a:r>
              <a:rPr lang="en-US" sz="1600" dirty="0"/>
              <a:t>Continues to allow accessory apartments up to 900 </a:t>
            </a:r>
            <a:r>
              <a:rPr lang="en-US" sz="1600" dirty="0" err="1"/>
              <a:t>sqft</a:t>
            </a:r>
            <a:r>
              <a:rPr lang="en-US" sz="1600" dirty="0"/>
              <a:t>. </a:t>
            </a:r>
          </a:p>
          <a:p>
            <a:r>
              <a:rPr lang="en-US" sz="1600" dirty="0"/>
              <a:t>Creates option for larger units,  subject to special permit and site plan review from the Planning Board</a:t>
            </a:r>
          </a:p>
          <a:p>
            <a:r>
              <a:rPr lang="en-US" sz="1600" dirty="0"/>
              <a:t>Streamlines the board review process</a:t>
            </a:r>
          </a:p>
          <a:p>
            <a:r>
              <a:rPr lang="en-US" sz="1600" dirty="0"/>
              <a:t>Capitalizes on existing Site Plan &amp; Architectural Design Review Standards and Processes </a:t>
            </a:r>
          </a:p>
          <a:p>
            <a:r>
              <a:rPr lang="en-US" sz="1600" dirty="0"/>
              <a:t>Precludes Short-Term Rentals and requires owner-occupancy of primary or accessory unit</a:t>
            </a:r>
          </a:p>
          <a:p>
            <a:r>
              <a:rPr lang="en-US" sz="1600" b="1" dirty="0"/>
              <a:t>Makes no changes to BOH Requirements  for private wells &amp; septic systems – those still apply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F38F9-C7AA-4344-A979-8985B41DE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471403"/>
          </a:xfrm>
        </p:spPr>
        <p:txBody>
          <a:bodyPr/>
          <a:lstStyle/>
          <a:p>
            <a:r>
              <a:rPr lang="en-US" dirty="0"/>
              <a:t>Existing bylaw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54651C-99D1-4D71-9D71-9F622B942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98483" y="2554253"/>
            <a:ext cx="5093860" cy="3024081"/>
          </a:xfrm>
        </p:spPr>
        <p:txBody>
          <a:bodyPr>
            <a:noAutofit/>
          </a:bodyPr>
          <a:lstStyle/>
          <a:p>
            <a:r>
              <a:rPr lang="en-US" sz="1600" dirty="0"/>
              <a:t>Allows accessory apartments up to 900 square feet, attached, or detached, w/ PB, BOH, and ZBA approval.</a:t>
            </a:r>
          </a:p>
          <a:p>
            <a:r>
              <a:rPr lang="en-US" sz="1600" dirty="0"/>
              <a:t>Contains no statement of current policy pertaining to accessory apartments larger than 900 square feet</a:t>
            </a:r>
          </a:p>
          <a:p>
            <a:r>
              <a:rPr lang="en-US" sz="1600" dirty="0"/>
              <a:t>Mandates duplicative Three-Board Process</a:t>
            </a:r>
          </a:p>
          <a:p>
            <a:r>
              <a:rPr lang="en-US" sz="1600" dirty="0"/>
              <a:t>Contains language that is not legally defensible, making the Bylaw difficult to enforce in Land Court (Structures prior to 1986)</a:t>
            </a:r>
          </a:p>
        </p:txBody>
      </p:sp>
    </p:spTree>
    <p:extLst>
      <p:ext uri="{BB962C8B-B14F-4D97-AF65-F5344CB8AC3E}">
        <p14:creationId xmlns:p14="http://schemas.microsoft.com/office/powerpoint/2010/main" val="257160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F147E-522F-4955-B47B-E971FFD8E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Voting implications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45D1DC-8F0B-4B97-B833-F883F15F38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Passes by simple majority: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72E560-BEC1-4D90-8462-9ADDC1A808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Planning Board’s revised Accessory Apartments Bylaw will replace the existing Accessory Apartments Bylaw.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954AEF-0E37-4350-86E3-E25857C50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Fails to pass by simple majority: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676733-6AFA-4714-8DB8-7A824DCD152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The Existing Accessory Apartments Bylaw remains part of the Zoning Bylaw.</a:t>
            </a:r>
          </a:p>
        </p:txBody>
      </p:sp>
    </p:spTree>
    <p:extLst>
      <p:ext uri="{BB962C8B-B14F-4D97-AF65-F5344CB8AC3E}">
        <p14:creationId xmlns:p14="http://schemas.microsoft.com/office/powerpoint/2010/main" val="106218570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134</TotalTime>
  <Words>345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Gallery</vt:lpstr>
      <vt:lpstr>Accessory apartments zoning bylaw update</vt:lpstr>
      <vt:lpstr>Why update the bylaw?  Who do accessory apartments serve?</vt:lpstr>
      <vt:lpstr>Accessory apartments are separate living units with sleeping, cooking, and sanitary facilities that are no larger than 900 s.f. (w/o a special permit) and are subsidiary to a single-family home. One unit must be owner-occupied.                                         Dover has allowed accessory apartments since 1986.  </vt:lpstr>
      <vt:lpstr>Proposed changes</vt:lpstr>
      <vt:lpstr>Voting implications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Accessory apartments zoning bylaw update</dc:title>
  <dc:creator>Courtney Starling</dc:creator>
  <cp:lastModifiedBy>Courtney Starling</cp:lastModifiedBy>
  <cp:revision>12</cp:revision>
  <dcterms:created xsi:type="dcterms:W3CDTF">2021-03-11T17:49:37Z</dcterms:created>
  <dcterms:modified xsi:type="dcterms:W3CDTF">2022-03-25T14:56:03Z</dcterms:modified>
</cp:coreProperties>
</file>