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5FF"/>
    <a:srgbClr val="FF4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87519"/>
  </p:normalViewPr>
  <p:slideViewPr>
    <p:cSldViewPr snapToGrid="0">
      <p:cViewPr varScale="1">
        <p:scale>
          <a:sx n="53" d="100"/>
          <a:sy n="53" d="100"/>
        </p:scale>
        <p:origin x="11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03AFB-8DA8-F947-B49D-BC0C13F8C5C0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48789-C297-D34E-884E-9725911BA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8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 think these are ‘neighborhood’, not Town – except #1 (separate easement to #2 &amp; #3)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C00000"/>
                </a:solidFill>
              </a:rPr>
              <a:t>I think there are more trail easements here but they are part of the Snow Hill mutual/neighborhood easements – they are also Bridle/equestrian easements to the NHC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on the property line between 2L (#5) and 2M (#3)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Down the </a:t>
            </a:r>
            <a:r>
              <a:rPr lang="en-US" dirty="0" err="1">
                <a:solidFill>
                  <a:srgbClr val="C00000"/>
                </a:solidFill>
              </a:rPr>
              <a:t>Walkey’s</a:t>
            </a:r>
            <a:r>
              <a:rPr lang="en-US" dirty="0">
                <a:solidFill>
                  <a:srgbClr val="C00000"/>
                </a:solidFill>
              </a:rPr>
              <a:t> drive = property line 2G &amp; 2H (#8) –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rgbClr val="C00000"/>
                </a:solidFill>
              </a:rPr>
              <a:t>The </a:t>
            </a:r>
            <a:r>
              <a:rPr lang="en-US" dirty="0" err="1">
                <a:solidFill>
                  <a:srgbClr val="C00000"/>
                </a:solidFill>
              </a:rPr>
              <a:t>Walkeys</a:t>
            </a:r>
            <a:r>
              <a:rPr lang="en-US" dirty="0">
                <a:solidFill>
                  <a:srgbClr val="C00000"/>
                </a:solidFill>
              </a:rPr>
              <a:t> were happy to allow DLCT to create a trail from their Snow Hill piece (22-4) through the back of 22-2H to the network but DLCT declined because the network wasn’t public….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There is a lot more Public open space on this map than shown…..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16-048 is </a:t>
            </a:r>
            <a:r>
              <a:rPr lang="en-US" dirty="0" err="1">
                <a:solidFill>
                  <a:srgbClr val="C00000"/>
                </a:solidFill>
              </a:rPr>
              <a:t>Wylde</a:t>
            </a:r>
            <a:r>
              <a:rPr lang="en-US" dirty="0">
                <a:solidFill>
                  <a:srgbClr val="C00000"/>
                </a:solidFill>
              </a:rPr>
              <a:t> Woods (Con Com)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I believe sliver between 22 &amp; 22C is Town – tax map has it 2E but no #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part of MacIntosh that you have marked – BTW, based on the deed, this should be Con Com-owned but it isn’t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22-2N isn’t part of MacIntosh &amp; is Con Com (Koch deal as part of Snow Hill development)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16-047A &amp; 16-047C  are under CR (without access) to Con Com (Nightingale CR)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21-51 is </a:t>
            </a:r>
            <a:r>
              <a:rPr lang="en-US" dirty="0" err="1">
                <a:solidFill>
                  <a:srgbClr val="C00000"/>
                </a:solidFill>
              </a:rPr>
              <a:t>Wardner</a:t>
            </a:r>
            <a:r>
              <a:rPr lang="en-US" dirty="0">
                <a:solidFill>
                  <a:srgbClr val="C00000"/>
                </a:solidFill>
              </a:rPr>
              <a:t> Trust (NHC) &amp; allows public access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17-23 &amp; 17-24B&amp; 17-24 17-25A is Con Com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17-25 is DLCT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Several parcels just off the right of this map are DLCT (22-4, 17-62)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48789-C297-D34E-884E-9725911BA4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57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helpful to have the tax map # referenced – this is #24</a:t>
            </a:r>
          </a:p>
          <a:p>
            <a:endParaRPr lang="en-US" dirty="0"/>
          </a:p>
          <a:p>
            <a:r>
              <a:rPr lang="en-US" dirty="0"/>
              <a:t>Be good to show the land in Westwood that belongs to Westwood Conservation Commission is 20.15 ac lot, June Playground (Westwood #27-22) and Hale 27-25 (3.54 ac)</a:t>
            </a:r>
          </a:p>
          <a:p>
            <a:endParaRPr lang="en-US" dirty="0"/>
          </a:p>
          <a:p>
            <a:r>
              <a:rPr lang="en-US" dirty="0"/>
              <a:t>Just off the top left corner (just past where Burgess comes into Hartford), there is a Westwood Con Com property Mill Brook Conservation Area (19-9 with 6.13 ac and Dover 24-149 on MA GIS, 24-73B on tax map with 1.3 ac) This property leads into the bottom of Hale – there are trails on Hale that go down near the border with this Westwood property but there look like too many brook &amp; wetlands to make it accessible, sadly. We should ask Eric if this is the case.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48789-C297-D34E-884E-9725911BA4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74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Brook Run CRs held by the Con Com – Brook Run trails are part of the Access (section V) of the CR so I do not think they need TM Acceptance, right?</a:t>
            </a:r>
          </a:p>
          <a:p>
            <a:r>
              <a:rPr lang="en-US" dirty="0"/>
              <a:t>The CR altered slightly the bridle path agreed to with the Tisdale development so it goes to the top of Tisdale </a:t>
            </a:r>
            <a:r>
              <a:rPr lang="en-US" dirty="0" err="1"/>
              <a:t>devt</a:t>
            </a:r>
            <a:r>
              <a:rPr lang="en-US" dirty="0"/>
              <a:t>, jogs right along the top and comes into </a:t>
            </a:r>
            <a:r>
              <a:rPr lang="en-US" dirty="0" err="1"/>
              <a:t>Shaftner</a:t>
            </a:r>
            <a:r>
              <a:rPr lang="en-US" dirty="0"/>
              <a:t> between 25-12D &amp; C</a:t>
            </a:r>
          </a:p>
          <a:p>
            <a:r>
              <a:rPr lang="en-US" dirty="0"/>
              <a:t>Then it goes straight across between 25-12 &amp; 12G and then along as you have it (see green)</a:t>
            </a:r>
          </a:p>
          <a:p>
            <a:endParaRPr lang="en-US" dirty="0"/>
          </a:p>
          <a:p>
            <a:r>
              <a:rPr lang="en-US" dirty="0"/>
              <a:t>My Plans show the ROW going all the way around the property and along </a:t>
            </a:r>
            <a:r>
              <a:rPr lang="en-US" dirty="0" err="1"/>
              <a:t>Tubwreck</a:t>
            </a:r>
            <a:r>
              <a:rPr lang="en-US" dirty="0"/>
              <a:t> Brook to link back into the ROW (see purple)</a:t>
            </a:r>
          </a:p>
          <a:p>
            <a:endParaRPr lang="en-US" dirty="0"/>
          </a:p>
          <a:p>
            <a:r>
              <a:rPr lang="en-US" dirty="0"/>
              <a:t>Trustees Fork Factor Brook reservation is on the upper left side &amp; Rocky Woods is left top above Hartford St – no trails to this side of either property ;-(</a:t>
            </a:r>
          </a:p>
          <a:p>
            <a:r>
              <a:rPr lang="en-US" dirty="0"/>
              <a:t>Water Company is 23-93J &amp; associated easement</a:t>
            </a:r>
          </a:p>
          <a:p>
            <a:endParaRPr lang="en-US" dirty="0"/>
          </a:p>
          <a:p>
            <a:r>
              <a:rPr lang="en-US" dirty="0"/>
              <a:t>No easement between 3G &amp; 3H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48789-C297-D34E-884E-9725911BA4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98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</a:t>
            </a:r>
            <a:r>
              <a:rPr lang="en-US" dirty="0" err="1"/>
              <a:t>Wylde</a:t>
            </a:r>
            <a:r>
              <a:rPr lang="en-US" dirty="0"/>
              <a:t> Woods (16-48 &amp; 17-5)</a:t>
            </a:r>
          </a:p>
          <a:p>
            <a:endParaRPr lang="en-US" dirty="0"/>
          </a:p>
          <a:p>
            <a:r>
              <a:rPr lang="en-US" dirty="0"/>
              <a:t>Also, the property itself (17-17) appears to be under CR for 99 years to TPL and/or Con Com – do we want to note this. </a:t>
            </a:r>
          </a:p>
          <a:p>
            <a:endParaRPr lang="en-US" dirty="0"/>
          </a:p>
          <a:p>
            <a:r>
              <a:rPr lang="en-US" dirty="0"/>
              <a:t>The land along the far left on the other side of the MBTA is under CR (16-51 &amp; 10-36 – Lesser/</a:t>
            </a:r>
            <a:r>
              <a:rPr lang="en-US" dirty="0" err="1"/>
              <a:t>McKoy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48789-C297-D34E-884E-9725911BA4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37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one belongs to the Conservation Commission, not to Town, so does it need TM acceptance?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48789-C297-D34E-884E-9725911BA4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segment from Dedham St to the Con Com land (8-8C) is for Public or Dover residents (forget which). Bisson was supposed to actually create it. I think there is supposed to be a public trail from the end of Wilson’s Way to the public trail as well. The Con Com land has access to </a:t>
            </a:r>
            <a:r>
              <a:rPr lang="en-US" dirty="0" err="1"/>
              <a:t>Wilsondale</a:t>
            </a:r>
            <a:r>
              <a:rPr lang="en-US" dirty="0"/>
              <a:t> St (which is dry, beavers willing).</a:t>
            </a:r>
          </a:p>
          <a:p>
            <a:endParaRPr lang="en-US" dirty="0"/>
          </a:p>
          <a:p>
            <a:r>
              <a:rPr lang="en-US" dirty="0"/>
              <a:t>The section that runs along the top of the property is Equestrian Only.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48789-C297-D34E-884E-9725911BA4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680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3/25/2022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DFC99-62D6-4087-BF7B-31824CC5D1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Article 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9D136-BFE4-4DBD-B373-63FD98DF96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Acceptance of Easements</a:t>
            </a:r>
          </a:p>
        </p:txBody>
      </p:sp>
    </p:spTree>
    <p:extLst>
      <p:ext uri="{BB962C8B-B14F-4D97-AF65-F5344CB8AC3E}">
        <p14:creationId xmlns:p14="http://schemas.microsoft.com/office/powerpoint/2010/main" val="38449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8BEDE-31F1-4DE2-90B4-0B47E70C3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BC69A-1305-4258-B811-0F408B66E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900" b="1" dirty="0">
                <a:solidFill>
                  <a:schemeClr val="accent2"/>
                </a:solidFill>
              </a:rPr>
              <a:t>Regulatory Context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AD994D-AAE0-4F76-A198-6BD511CECA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2900" b="1" dirty="0">
                <a:solidFill>
                  <a:schemeClr val="accent2"/>
                </a:solidFill>
              </a:rPr>
              <a:t>Easements for acceptance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D7085AAD-318E-4F0A-9B1B-A670F4DA4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6963" y="2582862"/>
            <a:ext cx="4938712" cy="3630047"/>
          </a:xfrm>
        </p:spPr>
        <p:txBody>
          <a:bodyPr>
            <a:normAutofit fontScale="92500" lnSpcReduction="10000"/>
          </a:bodyPr>
          <a:lstStyle/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800" dirty="0"/>
              <a:t>The Town has periodically been granted the right to use portions of private property (easements) for trail access</a:t>
            </a:r>
          </a:p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800" dirty="0"/>
              <a:t>In order to be more enforceable, the easements should be accepted at TM </a:t>
            </a:r>
          </a:p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800" dirty="0"/>
              <a:t>Easements were researched &amp; catalogued by the Planning Board’s intern Steven </a:t>
            </a:r>
            <a:r>
              <a:rPr lang="en-US" sz="2800" dirty="0" err="1"/>
              <a:t>Natola</a:t>
            </a: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34FF4D50-592C-43CC-9C13-33DE32A79B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8238" y="2582863"/>
            <a:ext cx="4937125" cy="3378200"/>
          </a:xfrm>
        </p:spPr>
        <p:txBody>
          <a:bodyPr>
            <a:normAutofit fontScale="92500" lnSpcReduction="10000"/>
          </a:bodyPr>
          <a:lstStyle/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800" dirty="0"/>
              <a:t>Allowed uses range from general hiking, biking, to bridle path only. Some are open to general public while others are restricted to Dover residents or by permission only.</a:t>
            </a:r>
          </a:p>
          <a:p>
            <a:pPr marL="461963" indent="-461963">
              <a:buFont typeface="Wingdings" panose="05000000000000000000" pitchFamily="2" charset="2"/>
              <a:buChar char="v"/>
            </a:pPr>
            <a:r>
              <a:rPr lang="en-US" sz="2800" dirty="0"/>
              <a:t>None require maintenance from the Town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10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7EA9-D936-4B5F-939C-E81CA2894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Snow’s Hill</a:t>
            </a:r>
            <a:br>
              <a:rPr lang="en-US" dirty="0"/>
            </a:br>
            <a:r>
              <a:rPr lang="en-US" dirty="0"/>
              <a:t>1997-1998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3D4B7-21DE-4012-B809-20D53022F4B3}"/>
              </a:ext>
            </a:extLst>
          </p:cNvPr>
          <p:cNvSpPr txBox="1"/>
          <p:nvPr/>
        </p:nvSpPr>
        <p:spPr>
          <a:xfrm>
            <a:off x="1097280" y="2044005"/>
            <a:ext cx="440383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FF"/>
                </a:solidFill>
              </a:rPr>
              <a:t>Properties Subject to Public Access Easement:</a:t>
            </a:r>
          </a:p>
          <a:p>
            <a:r>
              <a:rPr lang="en-US" sz="2400" dirty="0"/>
              <a:t>1.) 1 Snows Hill Ln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rgbClr val="FF0000"/>
                </a:solidFill>
              </a:rPr>
              <a:t>Neighborhood Access Only*:</a:t>
            </a:r>
          </a:p>
          <a:p>
            <a:r>
              <a:rPr lang="en-US" sz="2400" dirty="0"/>
              <a:t>1.) 20 &amp; 24 Snow’s Hill Ln </a:t>
            </a:r>
          </a:p>
          <a:p>
            <a:r>
              <a:rPr lang="en-US" sz="2400" dirty="0"/>
              <a:t>2.) 8 &amp; 14 Hamlin’s Crossing </a:t>
            </a:r>
          </a:p>
          <a:p>
            <a:r>
              <a:rPr lang="en-US" sz="2400" dirty="0"/>
              <a:t>3.) 3 &amp;5 Hamlin’s Crossing </a:t>
            </a:r>
          </a:p>
          <a:p>
            <a:endParaRPr lang="en-US" sz="2400" dirty="0"/>
          </a:p>
          <a:p>
            <a:r>
              <a:rPr lang="en-US" sz="2000" dirty="0"/>
              <a:t>*Includes Norfolk Hunt Club</a:t>
            </a:r>
          </a:p>
          <a:p>
            <a:r>
              <a:rPr lang="en-US" dirty="0"/>
              <a:t>	</a:t>
            </a:r>
          </a:p>
        </p:txBody>
      </p:sp>
      <p:pic>
        <p:nvPicPr>
          <p:cNvPr id="10" name="Content Placeholder 9" descr="Map&#10;&#10;Description automatically generated">
            <a:extLst>
              <a:ext uri="{FF2B5EF4-FFF2-40B4-BE49-F238E27FC236}">
                <a16:creationId xmlns:a16="http://schemas.microsoft.com/office/drawing/2014/main" id="{F79751E3-AC7E-4B09-988A-D7DF102C8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64901" y="76848"/>
            <a:ext cx="5246518" cy="6567627"/>
          </a:xfrm>
        </p:spPr>
      </p:pic>
    </p:spTree>
    <p:extLst>
      <p:ext uri="{BB962C8B-B14F-4D97-AF65-F5344CB8AC3E}">
        <p14:creationId xmlns:p14="http://schemas.microsoft.com/office/powerpoint/2010/main" val="190055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3998-79DB-4D19-96A6-ECA9F1E44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Bar-K Estates</a:t>
            </a:r>
            <a:br>
              <a:rPr lang="en-US" dirty="0"/>
            </a:br>
            <a:r>
              <a:rPr lang="en-US" dirty="0"/>
              <a:t>1992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162B4-5AB8-4A7A-9A30-528431BE7190}"/>
              </a:ext>
            </a:extLst>
          </p:cNvPr>
          <p:cNvSpPr txBox="1"/>
          <p:nvPr/>
        </p:nvSpPr>
        <p:spPr>
          <a:xfrm>
            <a:off x="1097280" y="2044005"/>
            <a:ext cx="440383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Properties Subject to Easements:</a:t>
            </a:r>
          </a:p>
          <a:p>
            <a:r>
              <a:rPr lang="en-US" sz="2400" dirty="0"/>
              <a:t>1.) 6 Hartford Street</a:t>
            </a:r>
          </a:p>
          <a:p>
            <a:r>
              <a:rPr lang="en-US" dirty="0"/>
              <a:t>	</a:t>
            </a:r>
          </a:p>
          <a:p>
            <a:r>
              <a:rPr lang="en-US" sz="2400" dirty="0"/>
              <a:t>2.) 16 </a:t>
            </a:r>
            <a:r>
              <a:rPr lang="en-US" sz="2400" dirty="0" err="1"/>
              <a:t>Kraw</a:t>
            </a:r>
            <a:r>
              <a:rPr lang="en-US" sz="2400" dirty="0"/>
              <a:t> Drive </a:t>
            </a:r>
          </a:p>
          <a:p>
            <a:r>
              <a:rPr lang="en-US" dirty="0"/>
              <a:t>	</a:t>
            </a:r>
          </a:p>
          <a:p>
            <a:r>
              <a:rPr lang="en-US" sz="2400" dirty="0"/>
              <a:t>4.) 17 </a:t>
            </a:r>
            <a:r>
              <a:rPr lang="en-US" sz="2400" dirty="0" err="1"/>
              <a:t>Kraw</a:t>
            </a:r>
            <a:r>
              <a:rPr lang="en-US" sz="2400" dirty="0"/>
              <a:t> Drive </a:t>
            </a:r>
          </a:p>
          <a:p>
            <a:r>
              <a:rPr lang="en-US" dirty="0"/>
              <a:t>	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6995C0-2657-4721-8F67-2AE5C98E4214}"/>
              </a:ext>
            </a:extLst>
          </p:cNvPr>
          <p:cNvSpPr txBox="1"/>
          <p:nvPr/>
        </p:nvSpPr>
        <p:spPr>
          <a:xfrm>
            <a:off x="1097280" y="4281333"/>
            <a:ext cx="4998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 easement for hiking, horseback riding, and cross-country skiing. </a:t>
            </a:r>
          </a:p>
          <a:p>
            <a:r>
              <a:rPr lang="en-US" b="1" dirty="0"/>
              <a:t>The easement provides access to 20+ acres of conservation land in Westwood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from Stonegate Lane to June Playground (Westwood)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Access from June Playground to Hartford Street </a:t>
            </a:r>
            <a:endParaRPr lang="en-US" b="1" dirty="0"/>
          </a:p>
        </p:txBody>
      </p:sp>
      <p:pic>
        <p:nvPicPr>
          <p:cNvPr id="13" name="Content Placeholder 12" descr="Map&#10;&#10;Description automatically generated">
            <a:extLst>
              <a:ext uri="{FF2B5EF4-FFF2-40B4-BE49-F238E27FC236}">
                <a16:creationId xmlns:a16="http://schemas.microsoft.com/office/drawing/2014/main" id="{3F0ABBFC-2A27-4CFF-963B-408686DD03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90887" y="120872"/>
            <a:ext cx="5112561" cy="6616256"/>
          </a:xfrm>
        </p:spPr>
      </p:pic>
    </p:spTree>
    <p:extLst>
      <p:ext uri="{BB962C8B-B14F-4D97-AF65-F5344CB8AC3E}">
        <p14:creationId xmlns:p14="http://schemas.microsoft.com/office/powerpoint/2010/main" val="990423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3998-79DB-4D19-96A6-ECA9F1E44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915" y="211404"/>
            <a:ext cx="7910086" cy="1450757"/>
          </a:xfrm>
        </p:spPr>
        <p:txBody>
          <a:bodyPr>
            <a:normAutofit/>
          </a:bodyPr>
          <a:lstStyle/>
          <a:p>
            <a:r>
              <a:rPr lang="en-US" dirty="0"/>
              <a:t>Brook Run &amp; Warwick </a:t>
            </a:r>
            <a:br>
              <a:rPr lang="en-US" dirty="0"/>
            </a:br>
            <a:r>
              <a:rPr lang="en-US" dirty="0"/>
              <a:t>Acres - 1988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162B4-5AB8-4A7A-9A30-528431BE7190}"/>
              </a:ext>
            </a:extLst>
          </p:cNvPr>
          <p:cNvSpPr txBox="1"/>
          <p:nvPr/>
        </p:nvSpPr>
        <p:spPr>
          <a:xfrm>
            <a:off x="1097280" y="2044005"/>
            <a:ext cx="44038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Properties Subject to Easements:</a:t>
            </a:r>
          </a:p>
          <a:p>
            <a:r>
              <a:rPr lang="en-US" sz="2400" dirty="0"/>
              <a:t>1.) Even #s on Draper Road</a:t>
            </a:r>
          </a:p>
          <a:p>
            <a:r>
              <a:rPr lang="en-US" dirty="0"/>
              <a:t>	</a:t>
            </a:r>
          </a:p>
          <a:p>
            <a:r>
              <a:rPr lang="en-US" sz="2400" dirty="0"/>
              <a:t>2.) All houses on Schaffner Lane</a:t>
            </a:r>
            <a:r>
              <a:rPr lang="en-US" dirty="0"/>
              <a:t>	</a:t>
            </a:r>
          </a:p>
          <a:p>
            <a:endParaRPr lang="en-US" sz="2400" dirty="0"/>
          </a:p>
          <a:p>
            <a:r>
              <a:rPr lang="en-US" sz="2400" dirty="0"/>
              <a:t>3.) Tisdale Drive Condos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6995C0-2657-4721-8F67-2AE5C98E4214}"/>
              </a:ext>
            </a:extLst>
          </p:cNvPr>
          <p:cNvSpPr txBox="1"/>
          <p:nvPr/>
        </p:nvSpPr>
        <p:spPr>
          <a:xfrm>
            <a:off x="1097280" y="5337106"/>
            <a:ext cx="4998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Access easement covers trails only to allow hiking, horseback riding, and cross-country skiing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A4FB9C-1554-4613-B4E8-594DE8922F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884341" y="131901"/>
            <a:ext cx="5115761" cy="662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90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3998-79DB-4D19-96A6-ECA9F1E44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Centre Street</a:t>
            </a:r>
            <a:br>
              <a:rPr lang="en-US" dirty="0"/>
            </a:br>
            <a:r>
              <a:rPr lang="en-US" dirty="0"/>
              <a:t>2000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162B4-5AB8-4A7A-9A30-528431BE7190}"/>
              </a:ext>
            </a:extLst>
          </p:cNvPr>
          <p:cNvSpPr txBox="1"/>
          <p:nvPr/>
        </p:nvSpPr>
        <p:spPr>
          <a:xfrm>
            <a:off x="1097280" y="2044005"/>
            <a:ext cx="4403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Properties Subject to Easements:</a:t>
            </a:r>
          </a:p>
          <a:p>
            <a:r>
              <a:rPr lang="en-US" sz="2400" dirty="0"/>
              <a:t>1.) 695 Centre Street </a:t>
            </a:r>
            <a:r>
              <a:rPr lang="en-US" dirty="0"/>
              <a:t>(17-17)</a:t>
            </a:r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6995C0-2657-4721-8F67-2AE5C98E4214}"/>
              </a:ext>
            </a:extLst>
          </p:cNvPr>
          <p:cNvSpPr txBox="1"/>
          <p:nvPr/>
        </p:nvSpPr>
        <p:spPr>
          <a:xfrm>
            <a:off x="1097280" y="5337106"/>
            <a:ext cx="4250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Trail Easement to preserve existing trail connection in </a:t>
            </a:r>
            <a:r>
              <a:rPr lang="en-US" dirty="0" err="1"/>
              <a:t>Wylde</a:t>
            </a:r>
            <a:r>
              <a:rPr lang="en-US" dirty="0"/>
              <a:t> Woods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6580B993-508C-4BB5-8A5D-E5CFBCFA8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216" y="104291"/>
            <a:ext cx="5138186" cy="664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8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3998-79DB-4D19-96A6-ECA9F1E44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Dover Pines Estates</a:t>
            </a:r>
            <a:br>
              <a:rPr lang="en-US" dirty="0"/>
            </a:br>
            <a:r>
              <a:rPr lang="en-US" dirty="0"/>
              <a:t>1994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162B4-5AB8-4A7A-9A30-528431BE7190}"/>
              </a:ext>
            </a:extLst>
          </p:cNvPr>
          <p:cNvSpPr txBox="1"/>
          <p:nvPr/>
        </p:nvSpPr>
        <p:spPr>
          <a:xfrm>
            <a:off x="1097280" y="2044005"/>
            <a:ext cx="44038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Properties Subject to Easements:</a:t>
            </a:r>
          </a:p>
          <a:p>
            <a:r>
              <a:rPr lang="en-US" sz="2400" dirty="0"/>
              <a:t>1.) 15 Ben Arthur’s Way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000" dirty="0"/>
              <a:t>Note: LT Farms (shown in light green is subject to a DLCT easement and is </a:t>
            </a:r>
            <a:r>
              <a:rPr lang="en-US" sz="2000" b="1" u="sng" dirty="0"/>
              <a:t>not</a:t>
            </a:r>
            <a:r>
              <a:rPr lang="en-US" sz="2000" dirty="0"/>
              <a:t> town-owned conservation land)</a:t>
            </a:r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6995C0-2657-4721-8F67-2AE5C98E4214}"/>
              </a:ext>
            </a:extLst>
          </p:cNvPr>
          <p:cNvSpPr txBox="1"/>
          <p:nvPr/>
        </p:nvSpPr>
        <p:spPr>
          <a:xfrm>
            <a:off x="1097279" y="4890074"/>
            <a:ext cx="4250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Perpetual easement granted to Conservation Commission for hiking, horseback riding, and cross-country skiing  (please walk bikes)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32EC0C1-5E87-4A9A-A83A-029573B45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569" y="143301"/>
            <a:ext cx="5077898" cy="65713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450067-9BD1-3C45-AC45-1D1CA4DDC59E}"/>
              </a:ext>
            </a:extLst>
          </p:cNvPr>
          <p:cNvSpPr txBox="1"/>
          <p:nvPr/>
        </p:nvSpPr>
        <p:spPr>
          <a:xfrm>
            <a:off x="10713290" y="676729"/>
            <a:ext cx="1123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 err="1"/>
              <a:t>Noanet</a:t>
            </a:r>
            <a:endParaRPr lang="en-US" sz="1600" dirty="0"/>
          </a:p>
          <a:p>
            <a:pPr algn="r"/>
            <a:r>
              <a:rPr lang="en-US" sz="1600" dirty="0"/>
              <a:t>Woodlands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BED33C-5904-1B4A-91A3-E2E9BD7B5442}"/>
              </a:ext>
            </a:extLst>
          </p:cNvPr>
          <p:cNvSpPr txBox="1"/>
          <p:nvPr/>
        </p:nvSpPr>
        <p:spPr>
          <a:xfrm rot="3232631">
            <a:off x="10631337" y="1606556"/>
            <a:ext cx="10486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Dedham Street</a:t>
            </a:r>
          </a:p>
        </p:txBody>
      </p:sp>
    </p:spTree>
    <p:extLst>
      <p:ext uri="{BB962C8B-B14F-4D97-AF65-F5344CB8AC3E}">
        <p14:creationId xmlns:p14="http://schemas.microsoft.com/office/powerpoint/2010/main" val="2845178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3998-79DB-4D19-96A6-ECA9F1E44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Wilson’s Way</a:t>
            </a:r>
            <a:br>
              <a:rPr lang="en-US" dirty="0"/>
            </a:br>
            <a:r>
              <a:rPr lang="en-US" dirty="0"/>
              <a:t>2000/2017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6162B4-5AB8-4A7A-9A30-528431BE7190}"/>
              </a:ext>
            </a:extLst>
          </p:cNvPr>
          <p:cNvSpPr txBox="1"/>
          <p:nvPr/>
        </p:nvSpPr>
        <p:spPr>
          <a:xfrm>
            <a:off x="1097280" y="2044005"/>
            <a:ext cx="44038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Properties Subject to Easements:</a:t>
            </a:r>
          </a:p>
          <a:p>
            <a:r>
              <a:rPr lang="en-US" sz="2400" dirty="0"/>
              <a:t>1, 3, 5, 8 Wilson’s Way</a:t>
            </a:r>
          </a:p>
          <a:p>
            <a:r>
              <a:rPr lang="en-US" dirty="0"/>
              <a:t>	</a:t>
            </a:r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6995C0-2657-4721-8F67-2AE5C98E4214}"/>
              </a:ext>
            </a:extLst>
          </p:cNvPr>
          <p:cNvSpPr txBox="1"/>
          <p:nvPr/>
        </p:nvSpPr>
        <p:spPr>
          <a:xfrm>
            <a:off x="1097280" y="5337106"/>
            <a:ext cx="4250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Equestrian Uses only in red, </a:t>
            </a:r>
          </a:p>
          <a:p>
            <a:r>
              <a:rPr lang="en-US" dirty="0"/>
              <a:t>general public access in fuchsia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7E9EA2-C7D3-4BCC-A7C3-6B823FCB01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90887" y="89689"/>
            <a:ext cx="5160753" cy="6678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3CBDC7-6CDA-DB4D-ACFD-DE41F79F832C}"/>
              </a:ext>
            </a:extLst>
          </p:cNvPr>
          <p:cNvSpPr txBox="1"/>
          <p:nvPr/>
        </p:nvSpPr>
        <p:spPr>
          <a:xfrm>
            <a:off x="10358438" y="631048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Hale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58A427C-58F6-0A40-96CC-39CB50D792FA}"/>
              </a:ext>
            </a:extLst>
          </p:cNvPr>
          <p:cNvSpPr/>
          <p:nvPr/>
        </p:nvSpPr>
        <p:spPr>
          <a:xfrm>
            <a:off x="10572750" y="4343400"/>
            <a:ext cx="558615" cy="2271713"/>
          </a:xfrm>
          <a:custGeom>
            <a:avLst/>
            <a:gdLst>
              <a:gd name="connsiteX0" fmla="*/ 0 w 558615"/>
              <a:gd name="connsiteY0" fmla="*/ 2271713 h 2271713"/>
              <a:gd name="connsiteX1" fmla="*/ 14288 w 558615"/>
              <a:gd name="connsiteY1" fmla="*/ 1943100 h 2271713"/>
              <a:gd name="connsiteX2" fmla="*/ 57150 w 558615"/>
              <a:gd name="connsiteY2" fmla="*/ 1785938 h 2271713"/>
              <a:gd name="connsiteX3" fmla="*/ 85725 w 558615"/>
              <a:gd name="connsiteY3" fmla="*/ 1643063 h 2271713"/>
              <a:gd name="connsiteX4" fmla="*/ 114300 w 558615"/>
              <a:gd name="connsiteY4" fmla="*/ 1528763 h 2271713"/>
              <a:gd name="connsiteX5" fmla="*/ 142875 w 558615"/>
              <a:gd name="connsiteY5" fmla="*/ 1485900 h 2271713"/>
              <a:gd name="connsiteX6" fmla="*/ 185738 w 558615"/>
              <a:gd name="connsiteY6" fmla="*/ 1385888 h 2271713"/>
              <a:gd name="connsiteX7" fmla="*/ 200025 w 558615"/>
              <a:gd name="connsiteY7" fmla="*/ 1328738 h 2271713"/>
              <a:gd name="connsiteX8" fmla="*/ 228600 w 558615"/>
              <a:gd name="connsiteY8" fmla="*/ 1257300 h 2271713"/>
              <a:gd name="connsiteX9" fmla="*/ 242888 w 558615"/>
              <a:gd name="connsiteY9" fmla="*/ 1200150 h 2271713"/>
              <a:gd name="connsiteX10" fmla="*/ 257175 w 558615"/>
              <a:gd name="connsiteY10" fmla="*/ 1157288 h 2271713"/>
              <a:gd name="connsiteX11" fmla="*/ 285750 w 558615"/>
              <a:gd name="connsiteY11" fmla="*/ 1057275 h 2271713"/>
              <a:gd name="connsiteX12" fmla="*/ 314325 w 558615"/>
              <a:gd name="connsiteY12" fmla="*/ 1000125 h 2271713"/>
              <a:gd name="connsiteX13" fmla="*/ 300038 w 558615"/>
              <a:gd name="connsiteY13" fmla="*/ 914400 h 2271713"/>
              <a:gd name="connsiteX14" fmla="*/ 285750 w 558615"/>
              <a:gd name="connsiteY14" fmla="*/ 871538 h 2271713"/>
              <a:gd name="connsiteX15" fmla="*/ 314325 w 558615"/>
              <a:gd name="connsiteY15" fmla="*/ 800100 h 2271713"/>
              <a:gd name="connsiteX16" fmla="*/ 371475 w 558615"/>
              <a:gd name="connsiteY16" fmla="*/ 700088 h 2271713"/>
              <a:gd name="connsiteX17" fmla="*/ 385763 w 558615"/>
              <a:gd name="connsiteY17" fmla="*/ 642938 h 2271713"/>
              <a:gd name="connsiteX18" fmla="*/ 400050 w 558615"/>
              <a:gd name="connsiteY18" fmla="*/ 600075 h 2271713"/>
              <a:gd name="connsiteX19" fmla="*/ 414338 w 558615"/>
              <a:gd name="connsiteY19" fmla="*/ 528638 h 2271713"/>
              <a:gd name="connsiteX20" fmla="*/ 428625 w 558615"/>
              <a:gd name="connsiteY20" fmla="*/ 485775 h 2271713"/>
              <a:gd name="connsiteX21" fmla="*/ 442913 w 558615"/>
              <a:gd name="connsiteY21" fmla="*/ 414338 h 2271713"/>
              <a:gd name="connsiteX22" fmla="*/ 471488 w 558615"/>
              <a:gd name="connsiteY22" fmla="*/ 357188 h 2271713"/>
              <a:gd name="connsiteX23" fmla="*/ 500063 w 558615"/>
              <a:gd name="connsiteY23" fmla="*/ 271463 h 2271713"/>
              <a:gd name="connsiteX24" fmla="*/ 514350 w 558615"/>
              <a:gd name="connsiteY24" fmla="*/ 228600 h 2271713"/>
              <a:gd name="connsiteX25" fmla="*/ 528638 w 558615"/>
              <a:gd name="connsiteY25" fmla="*/ 185738 h 2271713"/>
              <a:gd name="connsiteX26" fmla="*/ 542925 w 558615"/>
              <a:gd name="connsiteY26" fmla="*/ 128588 h 2271713"/>
              <a:gd name="connsiteX27" fmla="*/ 557213 w 558615"/>
              <a:gd name="connsiteY27" fmla="*/ 85725 h 2271713"/>
              <a:gd name="connsiteX28" fmla="*/ 557213 w 558615"/>
              <a:gd name="connsiteY28" fmla="*/ 0 h 2271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58615" h="2271713">
                <a:moveTo>
                  <a:pt x="0" y="2271713"/>
                </a:moveTo>
                <a:cubicBezTo>
                  <a:pt x="4763" y="2162175"/>
                  <a:pt x="3727" y="2052231"/>
                  <a:pt x="14288" y="1943100"/>
                </a:cubicBezTo>
                <a:cubicBezTo>
                  <a:pt x="18682" y="1897691"/>
                  <a:pt x="41118" y="1834036"/>
                  <a:pt x="57150" y="1785938"/>
                </a:cubicBezTo>
                <a:cubicBezTo>
                  <a:pt x="84720" y="1592954"/>
                  <a:pt x="55802" y="1752783"/>
                  <a:pt x="85725" y="1643063"/>
                </a:cubicBezTo>
                <a:cubicBezTo>
                  <a:pt x="96058" y="1605174"/>
                  <a:pt x="92516" y="1561440"/>
                  <a:pt x="114300" y="1528763"/>
                </a:cubicBezTo>
                <a:cubicBezTo>
                  <a:pt x="123825" y="1514475"/>
                  <a:pt x="134356" y="1500809"/>
                  <a:pt x="142875" y="1485900"/>
                </a:cubicBezTo>
                <a:cubicBezTo>
                  <a:pt x="164644" y="1447804"/>
                  <a:pt x="174290" y="1425957"/>
                  <a:pt x="185738" y="1385888"/>
                </a:cubicBezTo>
                <a:cubicBezTo>
                  <a:pt x="191133" y="1367007"/>
                  <a:pt x="193816" y="1347367"/>
                  <a:pt x="200025" y="1328738"/>
                </a:cubicBezTo>
                <a:cubicBezTo>
                  <a:pt x="208135" y="1304407"/>
                  <a:pt x="220490" y="1281631"/>
                  <a:pt x="228600" y="1257300"/>
                </a:cubicBezTo>
                <a:cubicBezTo>
                  <a:pt x="234810" y="1238671"/>
                  <a:pt x="237493" y="1219031"/>
                  <a:pt x="242888" y="1200150"/>
                </a:cubicBezTo>
                <a:cubicBezTo>
                  <a:pt x="247025" y="1185669"/>
                  <a:pt x="253038" y="1171769"/>
                  <a:pt x="257175" y="1157288"/>
                </a:cubicBezTo>
                <a:cubicBezTo>
                  <a:pt x="267529" y="1121048"/>
                  <a:pt x="271072" y="1091524"/>
                  <a:pt x="285750" y="1057275"/>
                </a:cubicBezTo>
                <a:cubicBezTo>
                  <a:pt x="294140" y="1037698"/>
                  <a:pt x="304800" y="1019175"/>
                  <a:pt x="314325" y="1000125"/>
                </a:cubicBezTo>
                <a:cubicBezTo>
                  <a:pt x="309563" y="971550"/>
                  <a:pt x="306322" y="942679"/>
                  <a:pt x="300038" y="914400"/>
                </a:cubicBezTo>
                <a:cubicBezTo>
                  <a:pt x="296771" y="899698"/>
                  <a:pt x="283882" y="886482"/>
                  <a:pt x="285750" y="871538"/>
                </a:cubicBezTo>
                <a:cubicBezTo>
                  <a:pt x="288931" y="846089"/>
                  <a:pt x="303909" y="823537"/>
                  <a:pt x="314325" y="800100"/>
                </a:cubicBezTo>
                <a:cubicBezTo>
                  <a:pt x="338494" y="745718"/>
                  <a:pt x="340829" y="746057"/>
                  <a:pt x="371475" y="700088"/>
                </a:cubicBezTo>
                <a:cubicBezTo>
                  <a:pt x="376238" y="681038"/>
                  <a:pt x="380369" y="661819"/>
                  <a:pt x="385763" y="642938"/>
                </a:cubicBezTo>
                <a:cubicBezTo>
                  <a:pt x="389900" y="628457"/>
                  <a:pt x="396397" y="614686"/>
                  <a:pt x="400050" y="600075"/>
                </a:cubicBezTo>
                <a:cubicBezTo>
                  <a:pt x="405940" y="576516"/>
                  <a:pt x="408448" y="552197"/>
                  <a:pt x="414338" y="528638"/>
                </a:cubicBezTo>
                <a:cubicBezTo>
                  <a:pt x="417991" y="514027"/>
                  <a:pt x="424972" y="500386"/>
                  <a:pt x="428625" y="485775"/>
                </a:cubicBezTo>
                <a:cubicBezTo>
                  <a:pt x="434515" y="462216"/>
                  <a:pt x="435234" y="437376"/>
                  <a:pt x="442913" y="414338"/>
                </a:cubicBezTo>
                <a:cubicBezTo>
                  <a:pt x="449648" y="394132"/>
                  <a:pt x="463578" y="376963"/>
                  <a:pt x="471488" y="357188"/>
                </a:cubicBezTo>
                <a:cubicBezTo>
                  <a:pt x="482675" y="329222"/>
                  <a:pt x="490538" y="300038"/>
                  <a:pt x="500063" y="271463"/>
                </a:cubicBezTo>
                <a:lnTo>
                  <a:pt x="514350" y="228600"/>
                </a:lnTo>
                <a:cubicBezTo>
                  <a:pt x="519112" y="214313"/>
                  <a:pt x="524985" y="200349"/>
                  <a:pt x="528638" y="185738"/>
                </a:cubicBezTo>
                <a:cubicBezTo>
                  <a:pt x="533400" y="166688"/>
                  <a:pt x="537531" y="147469"/>
                  <a:pt x="542925" y="128588"/>
                </a:cubicBezTo>
                <a:cubicBezTo>
                  <a:pt x="547062" y="114107"/>
                  <a:pt x="555550" y="100693"/>
                  <a:pt x="557213" y="85725"/>
                </a:cubicBezTo>
                <a:cubicBezTo>
                  <a:pt x="560369" y="57325"/>
                  <a:pt x="557213" y="28575"/>
                  <a:pt x="557213" y="0"/>
                </a:cubicBezTo>
              </a:path>
            </a:pathLst>
          </a:cu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3FFECA49-16A0-AE46-B2FA-89EFBB65DAA1}"/>
              </a:ext>
            </a:extLst>
          </p:cNvPr>
          <p:cNvSpPr/>
          <p:nvPr/>
        </p:nvSpPr>
        <p:spPr>
          <a:xfrm>
            <a:off x="7438571" y="3280229"/>
            <a:ext cx="2358572" cy="2086428"/>
          </a:xfrm>
          <a:custGeom>
            <a:avLst/>
            <a:gdLst>
              <a:gd name="connsiteX0" fmla="*/ 2347686 w 2358572"/>
              <a:gd name="connsiteY0" fmla="*/ 2028371 h 2086428"/>
              <a:gd name="connsiteX1" fmla="*/ 1538515 w 2358572"/>
              <a:gd name="connsiteY1" fmla="*/ 1836057 h 2086428"/>
              <a:gd name="connsiteX2" fmla="*/ 1262743 w 2358572"/>
              <a:gd name="connsiteY2" fmla="*/ 1592942 h 2086428"/>
              <a:gd name="connsiteX3" fmla="*/ 1121229 w 2358572"/>
              <a:gd name="connsiteY3" fmla="*/ 1193800 h 2086428"/>
              <a:gd name="connsiteX4" fmla="*/ 1175658 w 2358572"/>
              <a:gd name="connsiteY4" fmla="*/ 947057 h 2086428"/>
              <a:gd name="connsiteX5" fmla="*/ 1074058 w 2358572"/>
              <a:gd name="connsiteY5" fmla="*/ 780142 h 2086428"/>
              <a:gd name="connsiteX6" fmla="*/ 976086 w 2358572"/>
              <a:gd name="connsiteY6" fmla="*/ 475342 h 2086428"/>
              <a:gd name="connsiteX7" fmla="*/ 1016000 w 2358572"/>
              <a:gd name="connsiteY7" fmla="*/ 341085 h 2086428"/>
              <a:gd name="connsiteX8" fmla="*/ 1157515 w 2358572"/>
              <a:gd name="connsiteY8" fmla="*/ 174171 h 2086428"/>
              <a:gd name="connsiteX9" fmla="*/ 1005115 w 2358572"/>
              <a:gd name="connsiteY9" fmla="*/ 0 h 2086428"/>
              <a:gd name="connsiteX10" fmla="*/ 801915 w 2358572"/>
              <a:gd name="connsiteY10" fmla="*/ 228600 h 2086428"/>
              <a:gd name="connsiteX11" fmla="*/ 703943 w 2358572"/>
              <a:gd name="connsiteY11" fmla="*/ 460828 h 2086428"/>
              <a:gd name="connsiteX12" fmla="*/ 428172 w 2358572"/>
              <a:gd name="connsiteY12" fmla="*/ 388257 h 2086428"/>
              <a:gd name="connsiteX13" fmla="*/ 384629 w 2358572"/>
              <a:gd name="connsiteY13" fmla="*/ 435428 h 2086428"/>
              <a:gd name="connsiteX14" fmla="*/ 268515 w 2358572"/>
              <a:gd name="connsiteY14" fmla="*/ 635000 h 2086428"/>
              <a:gd name="connsiteX15" fmla="*/ 0 w 2358572"/>
              <a:gd name="connsiteY15" fmla="*/ 961571 h 2086428"/>
              <a:gd name="connsiteX16" fmla="*/ 341086 w 2358572"/>
              <a:gd name="connsiteY16" fmla="*/ 1168400 h 2086428"/>
              <a:gd name="connsiteX17" fmla="*/ 602343 w 2358572"/>
              <a:gd name="connsiteY17" fmla="*/ 1386114 h 2086428"/>
              <a:gd name="connsiteX18" fmla="*/ 602343 w 2358572"/>
              <a:gd name="connsiteY18" fmla="*/ 1386114 h 2086428"/>
              <a:gd name="connsiteX19" fmla="*/ 620486 w 2358572"/>
              <a:gd name="connsiteY19" fmla="*/ 1386114 h 2086428"/>
              <a:gd name="connsiteX20" fmla="*/ 627743 w 2358572"/>
              <a:gd name="connsiteY20" fmla="*/ 1397000 h 2086428"/>
              <a:gd name="connsiteX21" fmla="*/ 656772 w 2358572"/>
              <a:gd name="connsiteY21" fmla="*/ 1458685 h 2086428"/>
              <a:gd name="connsiteX22" fmla="*/ 743858 w 2358572"/>
              <a:gd name="connsiteY22" fmla="*/ 1553028 h 2086428"/>
              <a:gd name="connsiteX23" fmla="*/ 823686 w 2358572"/>
              <a:gd name="connsiteY23" fmla="*/ 1611085 h 2086428"/>
              <a:gd name="connsiteX24" fmla="*/ 859972 w 2358572"/>
              <a:gd name="connsiteY24" fmla="*/ 1607457 h 2086428"/>
              <a:gd name="connsiteX25" fmla="*/ 881743 w 2358572"/>
              <a:gd name="connsiteY25" fmla="*/ 1683657 h 2086428"/>
              <a:gd name="connsiteX26" fmla="*/ 986972 w 2358572"/>
              <a:gd name="connsiteY26" fmla="*/ 1727200 h 2086428"/>
              <a:gd name="connsiteX27" fmla="*/ 1088572 w 2358572"/>
              <a:gd name="connsiteY27" fmla="*/ 1719942 h 2086428"/>
              <a:gd name="connsiteX28" fmla="*/ 1179286 w 2358572"/>
              <a:gd name="connsiteY28" fmla="*/ 1741714 h 2086428"/>
              <a:gd name="connsiteX29" fmla="*/ 1237343 w 2358572"/>
              <a:gd name="connsiteY29" fmla="*/ 1716314 h 2086428"/>
              <a:gd name="connsiteX30" fmla="*/ 1226458 w 2358572"/>
              <a:gd name="connsiteY30" fmla="*/ 1723571 h 2086428"/>
              <a:gd name="connsiteX31" fmla="*/ 1484086 w 2358572"/>
              <a:gd name="connsiteY31" fmla="*/ 1883228 h 2086428"/>
              <a:gd name="connsiteX32" fmla="*/ 2358572 w 2358572"/>
              <a:gd name="connsiteY32" fmla="*/ 2086428 h 2086428"/>
              <a:gd name="connsiteX33" fmla="*/ 2347686 w 2358572"/>
              <a:gd name="connsiteY33" fmla="*/ 2028371 h 2086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2358572" h="2086428">
                <a:moveTo>
                  <a:pt x="2347686" y="2028371"/>
                </a:moveTo>
                <a:lnTo>
                  <a:pt x="1538515" y="1836057"/>
                </a:lnTo>
                <a:lnTo>
                  <a:pt x="1262743" y="1592942"/>
                </a:lnTo>
                <a:lnTo>
                  <a:pt x="1121229" y="1193800"/>
                </a:lnTo>
                <a:lnTo>
                  <a:pt x="1175658" y="947057"/>
                </a:lnTo>
                <a:lnTo>
                  <a:pt x="1074058" y="780142"/>
                </a:lnTo>
                <a:lnTo>
                  <a:pt x="976086" y="475342"/>
                </a:lnTo>
                <a:lnTo>
                  <a:pt x="1016000" y="341085"/>
                </a:lnTo>
                <a:lnTo>
                  <a:pt x="1157515" y="174171"/>
                </a:lnTo>
                <a:lnTo>
                  <a:pt x="1005115" y="0"/>
                </a:lnTo>
                <a:lnTo>
                  <a:pt x="801915" y="228600"/>
                </a:lnTo>
                <a:lnTo>
                  <a:pt x="703943" y="460828"/>
                </a:lnTo>
                <a:lnTo>
                  <a:pt x="428172" y="388257"/>
                </a:lnTo>
                <a:lnTo>
                  <a:pt x="384629" y="435428"/>
                </a:lnTo>
                <a:lnTo>
                  <a:pt x="268515" y="635000"/>
                </a:lnTo>
                <a:lnTo>
                  <a:pt x="0" y="961571"/>
                </a:lnTo>
                <a:lnTo>
                  <a:pt x="341086" y="1168400"/>
                </a:lnTo>
                <a:lnTo>
                  <a:pt x="602343" y="1386114"/>
                </a:lnTo>
                <a:lnTo>
                  <a:pt x="602343" y="1386114"/>
                </a:lnTo>
                <a:lnTo>
                  <a:pt x="620486" y="1386114"/>
                </a:lnTo>
                <a:lnTo>
                  <a:pt x="627743" y="1397000"/>
                </a:lnTo>
                <a:lnTo>
                  <a:pt x="656772" y="1458685"/>
                </a:lnTo>
                <a:lnTo>
                  <a:pt x="743858" y="1553028"/>
                </a:lnTo>
                <a:lnTo>
                  <a:pt x="823686" y="1611085"/>
                </a:lnTo>
                <a:lnTo>
                  <a:pt x="859972" y="1607457"/>
                </a:lnTo>
                <a:lnTo>
                  <a:pt x="881743" y="1683657"/>
                </a:lnTo>
                <a:lnTo>
                  <a:pt x="986972" y="1727200"/>
                </a:lnTo>
                <a:lnTo>
                  <a:pt x="1088572" y="1719942"/>
                </a:lnTo>
                <a:lnTo>
                  <a:pt x="1179286" y="1741714"/>
                </a:lnTo>
                <a:lnTo>
                  <a:pt x="1237343" y="1716314"/>
                </a:lnTo>
                <a:lnTo>
                  <a:pt x="1226458" y="1723571"/>
                </a:lnTo>
                <a:lnTo>
                  <a:pt x="1484086" y="1883228"/>
                </a:lnTo>
                <a:lnTo>
                  <a:pt x="2358572" y="2086428"/>
                </a:lnTo>
                <a:lnTo>
                  <a:pt x="2347686" y="2028371"/>
                </a:lnTo>
                <a:close/>
              </a:path>
            </a:pathLst>
          </a:cu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EE37E138-837A-0A4F-8480-0B9EB44E6463}"/>
              </a:ext>
            </a:extLst>
          </p:cNvPr>
          <p:cNvSpPr/>
          <p:nvPr/>
        </p:nvSpPr>
        <p:spPr>
          <a:xfrm>
            <a:off x="7460342" y="3326525"/>
            <a:ext cx="1060919" cy="991690"/>
          </a:xfrm>
          <a:custGeom>
            <a:avLst/>
            <a:gdLst>
              <a:gd name="connsiteX0" fmla="*/ 1041400 w 1041400"/>
              <a:gd name="connsiteY0" fmla="*/ 0 h 947271"/>
              <a:gd name="connsiteX1" fmla="*/ 1034143 w 1041400"/>
              <a:gd name="connsiteY1" fmla="*/ 10886 h 947271"/>
              <a:gd name="connsiteX2" fmla="*/ 1023257 w 1041400"/>
              <a:gd name="connsiteY2" fmla="*/ 14514 h 947271"/>
              <a:gd name="connsiteX3" fmla="*/ 1019628 w 1041400"/>
              <a:gd name="connsiteY3" fmla="*/ 68943 h 947271"/>
              <a:gd name="connsiteX4" fmla="*/ 1008743 w 1041400"/>
              <a:gd name="connsiteY4" fmla="*/ 72571 h 947271"/>
              <a:gd name="connsiteX5" fmla="*/ 972457 w 1041400"/>
              <a:gd name="connsiteY5" fmla="*/ 79828 h 947271"/>
              <a:gd name="connsiteX6" fmla="*/ 881743 w 1041400"/>
              <a:gd name="connsiteY6" fmla="*/ 79828 h 947271"/>
              <a:gd name="connsiteX7" fmla="*/ 870857 w 1041400"/>
              <a:gd name="connsiteY7" fmla="*/ 83457 h 947271"/>
              <a:gd name="connsiteX8" fmla="*/ 870857 w 1041400"/>
              <a:gd name="connsiteY8" fmla="*/ 134257 h 947271"/>
              <a:gd name="connsiteX9" fmla="*/ 867228 w 1041400"/>
              <a:gd name="connsiteY9" fmla="*/ 261257 h 947271"/>
              <a:gd name="connsiteX10" fmla="*/ 859971 w 1041400"/>
              <a:gd name="connsiteY10" fmla="*/ 290286 h 947271"/>
              <a:gd name="connsiteX11" fmla="*/ 856343 w 1041400"/>
              <a:gd name="connsiteY11" fmla="*/ 304800 h 947271"/>
              <a:gd name="connsiteX12" fmla="*/ 859971 w 1041400"/>
              <a:gd name="connsiteY12" fmla="*/ 399143 h 947271"/>
              <a:gd name="connsiteX13" fmla="*/ 870857 w 1041400"/>
              <a:gd name="connsiteY13" fmla="*/ 431800 h 947271"/>
              <a:gd name="connsiteX14" fmla="*/ 874486 w 1041400"/>
              <a:gd name="connsiteY14" fmla="*/ 453571 h 947271"/>
              <a:gd name="connsiteX15" fmla="*/ 881743 w 1041400"/>
              <a:gd name="connsiteY15" fmla="*/ 508000 h 947271"/>
              <a:gd name="connsiteX16" fmla="*/ 859971 w 1041400"/>
              <a:gd name="connsiteY16" fmla="*/ 511628 h 947271"/>
              <a:gd name="connsiteX17" fmla="*/ 856343 w 1041400"/>
              <a:gd name="connsiteY17" fmla="*/ 555171 h 947271"/>
              <a:gd name="connsiteX18" fmla="*/ 859971 w 1041400"/>
              <a:gd name="connsiteY18" fmla="*/ 573314 h 947271"/>
              <a:gd name="connsiteX19" fmla="*/ 867228 w 1041400"/>
              <a:gd name="connsiteY19" fmla="*/ 584200 h 947271"/>
              <a:gd name="connsiteX20" fmla="*/ 845457 w 1041400"/>
              <a:gd name="connsiteY20" fmla="*/ 598714 h 947271"/>
              <a:gd name="connsiteX21" fmla="*/ 834571 w 1041400"/>
              <a:gd name="connsiteY21" fmla="*/ 605971 h 947271"/>
              <a:gd name="connsiteX22" fmla="*/ 823686 w 1041400"/>
              <a:gd name="connsiteY22" fmla="*/ 609600 h 947271"/>
              <a:gd name="connsiteX23" fmla="*/ 791028 w 1041400"/>
              <a:gd name="connsiteY23" fmla="*/ 624114 h 947271"/>
              <a:gd name="connsiteX24" fmla="*/ 780143 w 1041400"/>
              <a:gd name="connsiteY24" fmla="*/ 627743 h 947271"/>
              <a:gd name="connsiteX25" fmla="*/ 707571 w 1041400"/>
              <a:gd name="connsiteY25" fmla="*/ 631371 h 947271"/>
              <a:gd name="connsiteX26" fmla="*/ 674914 w 1041400"/>
              <a:gd name="connsiteY26" fmla="*/ 627743 h 947271"/>
              <a:gd name="connsiteX27" fmla="*/ 624114 w 1041400"/>
              <a:gd name="connsiteY27" fmla="*/ 624114 h 947271"/>
              <a:gd name="connsiteX28" fmla="*/ 602343 w 1041400"/>
              <a:gd name="connsiteY28" fmla="*/ 616857 h 947271"/>
              <a:gd name="connsiteX29" fmla="*/ 591457 w 1041400"/>
              <a:gd name="connsiteY29" fmla="*/ 613228 h 947271"/>
              <a:gd name="connsiteX30" fmla="*/ 558800 w 1041400"/>
              <a:gd name="connsiteY30" fmla="*/ 620486 h 947271"/>
              <a:gd name="connsiteX31" fmla="*/ 526143 w 1041400"/>
              <a:gd name="connsiteY31" fmla="*/ 642257 h 947271"/>
              <a:gd name="connsiteX32" fmla="*/ 515257 w 1041400"/>
              <a:gd name="connsiteY32" fmla="*/ 649514 h 947271"/>
              <a:gd name="connsiteX33" fmla="*/ 453571 w 1041400"/>
              <a:gd name="connsiteY33" fmla="*/ 653143 h 947271"/>
              <a:gd name="connsiteX34" fmla="*/ 431800 w 1041400"/>
              <a:gd name="connsiteY34" fmla="*/ 660400 h 947271"/>
              <a:gd name="connsiteX35" fmla="*/ 413657 w 1041400"/>
              <a:gd name="connsiteY35" fmla="*/ 678543 h 947271"/>
              <a:gd name="connsiteX36" fmla="*/ 402771 w 1041400"/>
              <a:gd name="connsiteY36" fmla="*/ 696686 h 947271"/>
              <a:gd name="connsiteX37" fmla="*/ 395514 w 1041400"/>
              <a:gd name="connsiteY37" fmla="*/ 707571 h 947271"/>
              <a:gd name="connsiteX38" fmla="*/ 381000 w 1041400"/>
              <a:gd name="connsiteY38" fmla="*/ 714828 h 947271"/>
              <a:gd name="connsiteX39" fmla="*/ 351971 w 1041400"/>
              <a:gd name="connsiteY39" fmla="*/ 722086 h 947271"/>
              <a:gd name="connsiteX40" fmla="*/ 341086 w 1041400"/>
              <a:gd name="connsiteY40" fmla="*/ 725714 h 947271"/>
              <a:gd name="connsiteX41" fmla="*/ 315686 w 1041400"/>
              <a:gd name="connsiteY41" fmla="*/ 729343 h 947271"/>
              <a:gd name="connsiteX42" fmla="*/ 293914 w 1041400"/>
              <a:gd name="connsiteY42" fmla="*/ 736600 h 947271"/>
              <a:gd name="connsiteX43" fmla="*/ 283028 w 1041400"/>
              <a:gd name="connsiteY43" fmla="*/ 743857 h 947271"/>
              <a:gd name="connsiteX44" fmla="*/ 272143 w 1041400"/>
              <a:gd name="connsiteY44" fmla="*/ 747486 h 947271"/>
              <a:gd name="connsiteX45" fmla="*/ 261257 w 1041400"/>
              <a:gd name="connsiteY45" fmla="*/ 754743 h 947271"/>
              <a:gd name="connsiteX46" fmla="*/ 239486 w 1041400"/>
              <a:gd name="connsiteY46" fmla="*/ 762000 h 947271"/>
              <a:gd name="connsiteX47" fmla="*/ 228600 w 1041400"/>
              <a:gd name="connsiteY47" fmla="*/ 765628 h 947271"/>
              <a:gd name="connsiteX48" fmla="*/ 221343 w 1041400"/>
              <a:gd name="connsiteY48" fmla="*/ 772886 h 947271"/>
              <a:gd name="connsiteX49" fmla="*/ 210457 w 1041400"/>
              <a:gd name="connsiteY49" fmla="*/ 780143 h 947271"/>
              <a:gd name="connsiteX50" fmla="*/ 192314 w 1041400"/>
              <a:gd name="connsiteY50" fmla="*/ 798286 h 947271"/>
              <a:gd name="connsiteX51" fmla="*/ 177800 w 1041400"/>
              <a:gd name="connsiteY51" fmla="*/ 801914 h 947271"/>
              <a:gd name="connsiteX52" fmla="*/ 156028 w 1041400"/>
              <a:gd name="connsiteY52" fmla="*/ 809171 h 947271"/>
              <a:gd name="connsiteX53" fmla="*/ 130628 w 1041400"/>
              <a:gd name="connsiteY53" fmla="*/ 830943 h 947271"/>
              <a:gd name="connsiteX54" fmla="*/ 116114 w 1041400"/>
              <a:gd name="connsiteY54" fmla="*/ 849086 h 947271"/>
              <a:gd name="connsiteX55" fmla="*/ 94343 w 1041400"/>
              <a:gd name="connsiteY55" fmla="*/ 859971 h 947271"/>
              <a:gd name="connsiteX56" fmla="*/ 97971 w 1041400"/>
              <a:gd name="connsiteY56" fmla="*/ 885371 h 947271"/>
              <a:gd name="connsiteX57" fmla="*/ 105228 w 1041400"/>
              <a:gd name="connsiteY57" fmla="*/ 907143 h 947271"/>
              <a:gd name="connsiteX58" fmla="*/ 108857 w 1041400"/>
              <a:gd name="connsiteY58" fmla="*/ 918028 h 947271"/>
              <a:gd name="connsiteX59" fmla="*/ 112486 w 1041400"/>
              <a:gd name="connsiteY59" fmla="*/ 936171 h 947271"/>
              <a:gd name="connsiteX60" fmla="*/ 108857 w 1041400"/>
              <a:gd name="connsiteY60" fmla="*/ 947057 h 947271"/>
              <a:gd name="connsiteX61" fmla="*/ 105228 w 1041400"/>
              <a:gd name="connsiteY61" fmla="*/ 932543 h 947271"/>
              <a:gd name="connsiteX62" fmla="*/ 101600 w 1041400"/>
              <a:gd name="connsiteY62" fmla="*/ 910771 h 947271"/>
              <a:gd name="connsiteX63" fmla="*/ 97971 w 1041400"/>
              <a:gd name="connsiteY63" fmla="*/ 845457 h 947271"/>
              <a:gd name="connsiteX64" fmla="*/ 87086 w 1041400"/>
              <a:gd name="connsiteY64" fmla="*/ 852714 h 947271"/>
              <a:gd name="connsiteX65" fmla="*/ 76200 w 1041400"/>
              <a:gd name="connsiteY65" fmla="*/ 856343 h 947271"/>
              <a:gd name="connsiteX66" fmla="*/ 65314 w 1041400"/>
              <a:gd name="connsiteY66" fmla="*/ 863600 h 947271"/>
              <a:gd name="connsiteX67" fmla="*/ 43543 w 1041400"/>
              <a:gd name="connsiteY67" fmla="*/ 870857 h 947271"/>
              <a:gd name="connsiteX68" fmla="*/ 10886 w 1041400"/>
              <a:gd name="connsiteY68" fmla="*/ 889000 h 947271"/>
              <a:gd name="connsiteX69" fmla="*/ 0 w 1041400"/>
              <a:gd name="connsiteY69" fmla="*/ 907143 h 947271"/>
              <a:gd name="connsiteX70" fmla="*/ 3628 w 1041400"/>
              <a:gd name="connsiteY70" fmla="*/ 910771 h 94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41400" h="947271">
                <a:moveTo>
                  <a:pt x="1041400" y="0"/>
                </a:moveTo>
                <a:cubicBezTo>
                  <a:pt x="1038981" y="3629"/>
                  <a:pt x="1037548" y="8162"/>
                  <a:pt x="1034143" y="10886"/>
                </a:cubicBezTo>
                <a:cubicBezTo>
                  <a:pt x="1031156" y="13275"/>
                  <a:pt x="1024185" y="10803"/>
                  <a:pt x="1023257" y="14514"/>
                </a:cubicBezTo>
                <a:cubicBezTo>
                  <a:pt x="1018847" y="32154"/>
                  <a:pt x="1024038" y="51303"/>
                  <a:pt x="1019628" y="68943"/>
                </a:cubicBezTo>
                <a:cubicBezTo>
                  <a:pt x="1018700" y="72653"/>
                  <a:pt x="1012420" y="71520"/>
                  <a:pt x="1008743" y="72571"/>
                </a:cubicBezTo>
                <a:cubicBezTo>
                  <a:pt x="993581" y="76903"/>
                  <a:pt x="989573" y="76976"/>
                  <a:pt x="972457" y="79828"/>
                </a:cubicBezTo>
                <a:cubicBezTo>
                  <a:pt x="927448" y="75328"/>
                  <a:pt x="934284" y="73990"/>
                  <a:pt x="881743" y="79828"/>
                </a:cubicBezTo>
                <a:cubicBezTo>
                  <a:pt x="877941" y="80250"/>
                  <a:pt x="874486" y="82247"/>
                  <a:pt x="870857" y="83457"/>
                </a:cubicBezTo>
                <a:cubicBezTo>
                  <a:pt x="862587" y="116532"/>
                  <a:pt x="870857" y="76510"/>
                  <a:pt x="870857" y="134257"/>
                </a:cubicBezTo>
                <a:cubicBezTo>
                  <a:pt x="870857" y="176608"/>
                  <a:pt x="870176" y="219009"/>
                  <a:pt x="867228" y="261257"/>
                </a:cubicBezTo>
                <a:cubicBezTo>
                  <a:pt x="866534" y="271207"/>
                  <a:pt x="862390" y="280610"/>
                  <a:pt x="859971" y="290286"/>
                </a:cubicBezTo>
                <a:lnTo>
                  <a:pt x="856343" y="304800"/>
                </a:lnTo>
                <a:cubicBezTo>
                  <a:pt x="857552" y="336248"/>
                  <a:pt x="857034" y="367809"/>
                  <a:pt x="859971" y="399143"/>
                </a:cubicBezTo>
                <a:cubicBezTo>
                  <a:pt x="862303" y="424023"/>
                  <a:pt x="867876" y="413917"/>
                  <a:pt x="870857" y="431800"/>
                </a:cubicBezTo>
                <a:cubicBezTo>
                  <a:pt x="872067" y="439057"/>
                  <a:pt x="873514" y="446278"/>
                  <a:pt x="874486" y="453571"/>
                </a:cubicBezTo>
                <a:cubicBezTo>
                  <a:pt x="883369" y="520192"/>
                  <a:pt x="873329" y="457521"/>
                  <a:pt x="881743" y="508000"/>
                </a:cubicBezTo>
                <a:cubicBezTo>
                  <a:pt x="874486" y="509209"/>
                  <a:pt x="866860" y="509045"/>
                  <a:pt x="859971" y="511628"/>
                </a:cubicBezTo>
                <a:cubicBezTo>
                  <a:pt x="843216" y="517911"/>
                  <a:pt x="855585" y="549485"/>
                  <a:pt x="856343" y="555171"/>
                </a:cubicBezTo>
                <a:cubicBezTo>
                  <a:pt x="857158" y="561284"/>
                  <a:pt x="857806" y="567539"/>
                  <a:pt x="859971" y="573314"/>
                </a:cubicBezTo>
                <a:cubicBezTo>
                  <a:pt x="861502" y="577397"/>
                  <a:pt x="864809" y="580571"/>
                  <a:pt x="867228" y="584200"/>
                </a:cubicBezTo>
                <a:lnTo>
                  <a:pt x="845457" y="598714"/>
                </a:lnTo>
                <a:cubicBezTo>
                  <a:pt x="841828" y="601133"/>
                  <a:pt x="838708" y="604592"/>
                  <a:pt x="834571" y="605971"/>
                </a:cubicBezTo>
                <a:cubicBezTo>
                  <a:pt x="830943" y="607181"/>
                  <a:pt x="827107" y="607889"/>
                  <a:pt x="823686" y="609600"/>
                </a:cubicBezTo>
                <a:cubicBezTo>
                  <a:pt x="789188" y="626850"/>
                  <a:pt x="847190" y="605393"/>
                  <a:pt x="791028" y="624114"/>
                </a:cubicBezTo>
                <a:cubicBezTo>
                  <a:pt x="787400" y="625324"/>
                  <a:pt x="783963" y="627552"/>
                  <a:pt x="780143" y="627743"/>
                </a:cubicBezTo>
                <a:lnTo>
                  <a:pt x="707571" y="631371"/>
                </a:lnTo>
                <a:cubicBezTo>
                  <a:pt x="696685" y="630162"/>
                  <a:pt x="685825" y="628692"/>
                  <a:pt x="674914" y="627743"/>
                </a:cubicBezTo>
                <a:cubicBezTo>
                  <a:pt x="658001" y="626272"/>
                  <a:pt x="640903" y="626632"/>
                  <a:pt x="624114" y="624114"/>
                </a:cubicBezTo>
                <a:cubicBezTo>
                  <a:pt x="616549" y="622979"/>
                  <a:pt x="609600" y="619276"/>
                  <a:pt x="602343" y="616857"/>
                </a:cubicBezTo>
                <a:lnTo>
                  <a:pt x="591457" y="613228"/>
                </a:lnTo>
                <a:cubicBezTo>
                  <a:pt x="585547" y="614213"/>
                  <a:pt x="566458" y="616232"/>
                  <a:pt x="558800" y="620486"/>
                </a:cubicBezTo>
                <a:cubicBezTo>
                  <a:pt x="558783" y="620495"/>
                  <a:pt x="531594" y="638623"/>
                  <a:pt x="526143" y="642257"/>
                </a:cubicBezTo>
                <a:cubicBezTo>
                  <a:pt x="522514" y="644676"/>
                  <a:pt x="519611" y="649258"/>
                  <a:pt x="515257" y="649514"/>
                </a:cubicBezTo>
                <a:lnTo>
                  <a:pt x="453571" y="653143"/>
                </a:lnTo>
                <a:cubicBezTo>
                  <a:pt x="446314" y="655562"/>
                  <a:pt x="436043" y="654035"/>
                  <a:pt x="431800" y="660400"/>
                </a:cubicBezTo>
                <a:cubicBezTo>
                  <a:pt x="422124" y="674915"/>
                  <a:pt x="428172" y="668867"/>
                  <a:pt x="413657" y="678543"/>
                </a:cubicBezTo>
                <a:cubicBezTo>
                  <a:pt x="407355" y="697445"/>
                  <a:pt x="414155" y="682455"/>
                  <a:pt x="402771" y="696686"/>
                </a:cubicBezTo>
                <a:cubicBezTo>
                  <a:pt x="400047" y="700091"/>
                  <a:pt x="398864" y="704779"/>
                  <a:pt x="395514" y="707571"/>
                </a:cubicBezTo>
                <a:cubicBezTo>
                  <a:pt x="391359" y="711034"/>
                  <a:pt x="386131" y="713117"/>
                  <a:pt x="381000" y="714828"/>
                </a:cubicBezTo>
                <a:cubicBezTo>
                  <a:pt x="371538" y="717982"/>
                  <a:pt x="361433" y="718932"/>
                  <a:pt x="351971" y="722086"/>
                </a:cubicBezTo>
                <a:cubicBezTo>
                  <a:pt x="348343" y="723295"/>
                  <a:pt x="344836" y="724964"/>
                  <a:pt x="341086" y="725714"/>
                </a:cubicBezTo>
                <a:cubicBezTo>
                  <a:pt x="332699" y="727391"/>
                  <a:pt x="324153" y="728133"/>
                  <a:pt x="315686" y="729343"/>
                </a:cubicBezTo>
                <a:cubicBezTo>
                  <a:pt x="308429" y="731762"/>
                  <a:pt x="300279" y="732357"/>
                  <a:pt x="293914" y="736600"/>
                </a:cubicBezTo>
                <a:cubicBezTo>
                  <a:pt x="290285" y="739019"/>
                  <a:pt x="286929" y="741907"/>
                  <a:pt x="283028" y="743857"/>
                </a:cubicBezTo>
                <a:cubicBezTo>
                  <a:pt x="279607" y="745568"/>
                  <a:pt x="275564" y="745775"/>
                  <a:pt x="272143" y="747486"/>
                </a:cubicBezTo>
                <a:cubicBezTo>
                  <a:pt x="268242" y="749436"/>
                  <a:pt x="265242" y="752972"/>
                  <a:pt x="261257" y="754743"/>
                </a:cubicBezTo>
                <a:cubicBezTo>
                  <a:pt x="254267" y="757850"/>
                  <a:pt x="246743" y="759581"/>
                  <a:pt x="239486" y="762000"/>
                </a:cubicBezTo>
                <a:lnTo>
                  <a:pt x="228600" y="765628"/>
                </a:lnTo>
                <a:cubicBezTo>
                  <a:pt x="226181" y="768047"/>
                  <a:pt x="224014" y="770749"/>
                  <a:pt x="221343" y="772886"/>
                </a:cubicBezTo>
                <a:cubicBezTo>
                  <a:pt x="217938" y="775610"/>
                  <a:pt x="213541" y="777059"/>
                  <a:pt x="210457" y="780143"/>
                </a:cubicBezTo>
                <a:cubicBezTo>
                  <a:pt x="198362" y="792237"/>
                  <a:pt x="209247" y="791029"/>
                  <a:pt x="192314" y="798286"/>
                </a:cubicBezTo>
                <a:cubicBezTo>
                  <a:pt x="187730" y="800250"/>
                  <a:pt x="182577" y="800481"/>
                  <a:pt x="177800" y="801914"/>
                </a:cubicBezTo>
                <a:cubicBezTo>
                  <a:pt x="170473" y="804112"/>
                  <a:pt x="156028" y="809171"/>
                  <a:pt x="156028" y="809171"/>
                </a:cubicBezTo>
                <a:cubicBezTo>
                  <a:pt x="146179" y="815737"/>
                  <a:pt x="137668" y="820384"/>
                  <a:pt x="130628" y="830943"/>
                </a:cubicBezTo>
                <a:cubicBezTo>
                  <a:pt x="125241" y="839022"/>
                  <a:pt x="123498" y="843179"/>
                  <a:pt x="116114" y="849086"/>
                </a:cubicBezTo>
                <a:cubicBezTo>
                  <a:pt x="106067" y="857124"/>
                  <a:pt x="105839" y="856139"/>
                  <a:pt x="94343" y="859971"/>
                </a:cubicBezTo>
                <a:cubicBezTo>
                  <a:pt x="95552" y="868438"/>
                  <a:pt x="96048" y="877037"/>
                  <a:pt x="97971" y="885371"/>
                </a:cubicBezTo>
                <a:cubicBezTo>
                  <a:pt x="99691" y="892825"/>
                  <a:pt x="102809" y="899886"/>
                  <a:pt x="105228" y="907143"/>
                </a:cubicBezTo>
                <a:cubicBezTo>
                  <a:pt x="106438" y="910771"/>
                  <a:pt x="108107" y="914278"/>
                  <a:pt x="108857" y="918028"/>
                </a:cubicBezTo>
                <a:lnTo>
                  <a:pt x="112486" y="936171"/>
                </a:lnTo>
                <a:cubicBezTo>
                  <a:pt x="111276" y="939800"/>
                  <a:pt x="112278" y="948767"/>
                  <a:pt x="108857" y="947057"/>
                </a:cubicBezTo>
                <a:cubicBezTo>
                  <a:pt x="104396" y="944827"/>
                  <a:pt x="106206" y="937433"/>
                  <a:pt x="105228" y="932543"/>
                </a:cubicBezTo>
                <a:cubicBezTo>
                  <a:pt x="103785" y="925328"/>
                  <a:pt x="102809" y="918028"/>
                  <a:pt x="101600" y="910771"/>
                </a:cubicBezTo>
                <a:cubicBezTo>
                  <a:pt x="100390" y="889000"/>
                  <a:pt x="103259" y="866611"/>
                  <a:pt x="97971" y="845457"/>
                </a:cubicBezTo>
                <a:cubicBezTo>
                  <a:pt x="96913" y="841226"/>
                  <a:pt x="90986" y="850764"/>
                  <a:pt x="87086" y="852714"/>
                </a:cubicBezTo>
                <a:cubicBezTo>
                  <a:pt x="83665" y="854425"/>
                  <a:pt x="79621" y="854632"/>
                  <a:pt x="76200" y="856343"/>
                </a:cubicBezTo>
                <a:cubicBezTo>
                  <a:pt x="72299" y="858293"/>
                  <a:pt x="69299" y="861829"/>
                  <a:pt x="65314" y="863600"/>
                </a:cubicBezTo>
                <a:cubicBezTo>
                  <a:pt x="58324" y="866707"/>
                  <a:pt x="49908" y="866614"/>
                  <a:pt x="43543" y="870857"/>
                </a:cubicBezTo>
                <a:cubicBezTo>
                  <a:pt x="18589" y="887492"/>
                  <a:pt x="30045" y="882612"/>
                  <a:pt x="10886" y="889000"/>
                </a:cubicBezTo>
                <a:cubicBezTo>
                  <a:pt x="5136" y="894749"/>
                  <a:pt x="0" y="897720"/>
                  <a:pt x="0" y="907143"/>
                </a:cubicBezTo>
                <a:lnTo>
                  <a:pt x="3628" y="910771"/>
                </a:lnTo>
              </a:path>
            </a:pathLst>
          </a:custGeom>
          <a:noFill/>
          <a:ln w="28575">
            <a:solidFill>
              <a:srgbClr val="FF8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1C8DBDAF-033E-194A-8CBC-2589F758FDD3}"/>
              </a:ext>
            </a:extLst>
          </p:cNvPr>
          <p:cNvSpPr/>
          <p:nvPr/>
        </p:nvSpPr>
        <p:spPr>
          <a:xfrm>
            <a:off x="8324193" y="3961086"/>
            <a:ext cx="1470135" cy="1367659"/>
          </a:xfrm>
          <a:custGeom>
            <a:avLst/>
            <a:gdLst>
              <a:gd name="connsiteX0" fmla="*/ 1470135 w 1470135"/>
              <a:gd name="connsiteY0" fmla="*/ 1367659 h 1367659"/>
              <a:gd name="connsiteX1" fmla="*/ 614855 w 1470135"/>
              <a:gd name="connsiteY1" fmla="*/ 1174531 h 1367659"/>
              <a:gd name="connsiteX2" fmla="*/ 338959 w 1470135"/>
              <a:gd name="connsiteY2" fmla="*/ 961697 h 1367659"/>
              <a:gd name="connsiteX3" fmla="*/ 0 w 1470135"/>
              <a:gd name="connsiteY3" fmla="*/ 0 h 1367659"/>
              <a:gd name="connsiteX4" fmla="*/ 0 w 1470135"/>
              <a:gd name="connsiteY4" fmla="*/ 0 h 13676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0135" h="1367659">
                <a:moveTo>
                  <a:pt x="1470135" y="1367659"/>
                </a:moveTo>
                <a:lnTo>
                  <a:pt x="614855" y="1174531"/>
                </a:lnTo>
                <a:lnTo>
                  <a:pt x="338959" y="961697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85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8A9ADD-337D-E740-BF38-DDF6FD4A563B}"/>
              </a:ext>
            </a:extLst>
          </p:cNvPr>
          <p:cNvSpPr txBox="1"/>
          <p:nvPr/>
        </p:nvSpPr>
        <p:spPr>
          <a:xfrm>
            <a:off x="10662367" y="1629293"/>
            <a:ext cx="911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Private (CR)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2D7FC0-7767-D94F-AFBB-7855C434CAFB}"/>
              </a:ext>
            </a:extLst>
          </p:cNvPr>
          <p:cNvSpPr txBox="1"/>
          <p:nvPr/>
        </p:nvSpPr>
        <p:spPr>
          <a:xfrm>
            <a:off x="8521261" y="6356649"/>
            <a:ext cx="911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Private (CR)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FE2E62C-FA54-4E45-88A2-625CC143804F}"/>
              </a:ext>
            </a:extLst>
          </p:cNvPr>
          <p:cNvSpPr txBox="1"/>
          <p:nvPr/>
        </p:nvSpPr>
        <p:spPr>
          <a:xfrm>
            <a:off x="6482327" y="4248641"/>
            <a:ext cx="6626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Brodie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53300B-6934-BB41-A1D4-383472E79A3E}"/>
              </a:ext>
            </a:extLst>
          </p:cNvPr>
          <p:cNvSpPr txBox="1"/>
          <p:nvPr/>
        </p:nvSpPr>
        <p:spPr>
          <a:xfrm>
            <a:off x="7490838" y="3923174"/>
            <a:ext cx="11502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Conservation</a:t>
            </a:r>
          </a:p>
          <a:p>
            <a:pPr algn="ctr"/>
            <a:r>
              <a:rPr lang="en-US" sz="1400" dirty="0"/>
              <a:t>Commission</a:t>
            </a:r>
          </a:p>
        </p:txBody>
      </p:sp>
    </p:spTree>
    <p:extLst>
      <p:ext uri="{BB962C8B-B14F-4D97-AF65-F5344CB8AC3E}">
        <p14:creationId xmlns:p14="http://schemas.microsoft.com/office/powerpoint/2010/main" val="198643655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4869</TotalTime>
  <Words>1128</Words>
  <Application>Microsoft Office PowerPoint</Application>
  <PresentationFormat>Widescreen</PresentationFormat>
  <Paragraphs>113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Retrospect</vt:lpstr>
      <vt:lpstr>Article 20</vt:lpstr>
      <vt:lpstr>Overview</vt:lpstr>
      <vt:lpstr>Snow’s Hill 1997-1998</vt:lpstr>
      <vt:lpstr>Bar-K Estates 1992</vt:lpstr>
      <vt:lpstr>Brook Run &amp; Warwick  Acres - 1988</vt:lpstr>
      <vt:lpstr>Centre Street 2000</vt:lpstr>
      <vt:lpstr>Dover Pines Estates 1994</vt:lpstr>
      <vt:lpstr>Wilson’s Way 2000/2017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 20</dc:title>
  <dc:creator>Courtney Starling</dc:creator>
  <cp:lastModifiedBy>Courtney Starling</cp:lastModifiedBy>
  <cp:revision>17</cp:revision>
  <dcterms:created xsi:type="dcterms:W3CDTF">2022-02-25T15:42:21Z</dcterms:created>
  <dcterms:modified xsi:type="dcterms:W3CDTF">2022-03-25T15:04:30Z</dcterms:modified>
</cp:coreProperties>
</file>