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369" r:id="rId3"/>
    <p:sldId id="409" r:id="rId4"/>
    <p:sldId id="410" r:id="rId5"/>
    <p:sldId id="411" r:id="rId6"/>
    <p:sldId id="412" r:id="rId7"/>
    <p:sldId id="413" r:id="rId8"/>
    <p:sldId id="386" r:id="rId9"/>
    <p:sldId id="414" r:id="rId10"/>
    <p:sldId id="415" r:id="rId11"/>
    <p:sldId id="416" r:id="rId12"/>
    <p:sldId id="417" r:id="rId13"/>
    <p:sldId id="388" r:id="rId14"/>
    <p:sldId id="418" r:id="rId15"/>
    <p:sldId id="389" r:id="rId16"/>
    <p:sldId id="397" r:id="rId17"/>
    <p:sldId id="403" r:id="rId18"/>
    <p:sldId id="419" r:id="rId19"/>
    <p:sldId id="420" r:id="rId20"/>
    <p:sldId id="422" r:id="rId21"/>
    <p:sldId id="423" r:id="rId22"/>
    <p:sldId id="424" r:id="rId23"/>
    <p:sldId id="425" r:id="rId24"/>
    <p:sldId id="408" r:id="rId25"/>
    <p:sldId id="401" r:id="rId26"/>
    <p:sldId id="387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96" autoAdjust="0"/>
  </p:normalViewPr>
  <p:slideViewPr>
    <p:cSldViewPr>
      <p:cViewPr varScale="1">
        <p:scale>
          <a:sx n="89" d="100"/>
          <a:sy n="89" d="100"/>
        </p:scale>
        <p:origin x="22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A203B-D093-4566-86A9-CCD2B00FB805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A54C90-F5DA-414C-ABBE-F05C25B97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95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43900"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“Missing middle” housing types represent what Section 3A zoning requires.</a:t>
            </a:r>
          </a:p>
          <a:p>
            <a:pPr marR="43900"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43900"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These are the types of homes that might be a better fit for people at different stages of their life: Elderly, empty-nesters, young adults, single-parents,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1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6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0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8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90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7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3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5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3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0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9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6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0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3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2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0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54C90-F5DA-414C-ABBE-F05C25B97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6E29-2FE2-4E76-BE34-8FE84FC464D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info-details/multi-family-zoning-requirement-for-mbta-communit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ss.gov/doc/compliance-guidelines-for-multi-family-zoning-districts-under-section-3a-of-the-zoning-act/downloa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MBTA Communities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Dover, MA</a:t>
            </a:r>
            <a:endParaRPr lang="en-US" sz="4000" b="1" dirty="0"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What do these targets mean?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Although some units may already exist, “unit capacity” for any given parcel may be higher or lower than existing development on the site.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7E1DF-9BB2-8942-C436-D323CCBC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8980"/>
            <a:ext cx="9144000" cy="33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Zoning for what?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9A88E-93EA-8677-00FE-BEE82548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2565"/>
            <a:ext cx="9144000" cy="3372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838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Multi-family housing: “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building with 3 or more residential dwelling units or 2 or more buildings on the same lot with more than 1 residential dwelling unit in each building”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–MGL c. 40A §1A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691FF-E384-9D7E-5A72-B1FC2E9AD069}"/>
              </a:ext>
            </a:extLst>
          </p:cNvPr>
          <p:cNvSpPr txBox="1"/>
          <p:nvPr/>
        </p:nvSpPr>
        <p:spPr>
          <a:xfrm>
            <a:off x="4114800" y="301350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Smaller-scale multi-family is encouraged in smaller towns!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020954-8F56-062D-3DA2-9C9650E5573C}"/>
              </a:ext>
            </a:extLst>
          </p:cNvPr>
          <p:cNvCxnSpPr/>
          <p:nvPr/>
        </p:nvCxnSpPr>
        <p:spPr>
          <a:xfrm flipH="1">
            <a:off x="3276600" y="3844498"/>
            <a:ext cx="1524000" cy="7275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Testing the Compliance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502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 will help the Town test the compliance model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district boundaries. Where might multi-family residential be appropriate?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minimum size required for Dover, but if the area is less than 5 acres it must all be contiguous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dimensional requirements. How tall should buildings be in this district? What setbacks? What density?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all zoning policy for the district complies with the law (affordable housing, policies that would limit family-sized units,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this data into the Compliance Model and “test” different iterations.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the Town find a scenario that meets its needs as well as state law.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B663A-4E93-9C96-BF1B-F529872706D3}"/>
              </a:ext>
            </a:extLst>
          </p:cNvPr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HW was asked to look at 4 40B developments</a:t>
            </a:r>
          </a:p>
          <a:p>
            <a:pPr algn="ct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Two on County Street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EA1D6-8BFE-DC5C-3527-187BB7A57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0" b="15556"/>
          <a:stretch/>
        </p:blipFill>
        <p:spPr>
          <a:xfrm>
            <a:off x="324759" y="1371600"/>
            <a:ext cx="8494482" cy="441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05640-5414-35BE-0253-F506BDBC6A2B}"/>
              </a:ext>
            </a:extLst>
          </p:cNvPr>
          <p:cNvSpPr txBox="1"/>
          <p:nvPr/>
        </p:nvSpPr>
        <p:spPr>
          <a:xfrm>
            <a:off x="0" y="58734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County Court (Blue) and Red Robin Pastures (Red)</a:t>
            </a:r>
          </a:p>
        </p:txBody>
      </p:sp>
    </p:spTree>
    <p:extLst>
      <p:ext uri="{BB962C8B-B14F-4D97-AF65-F5344CB8AC3E}">
        <p14:creationId xmlns:p14="http://schemas.microsoft.com/office/powerpoint/2010/main" val="46148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B663A-4E93-9C96-BF1B-F529872706D3}"/>
              </a:ext>
            </a:extLst>
          </p:cNvPr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HW was asked to look at 4 40B developments</a:t>
            </a:r>
          </a:p>
          <a:p>
            <a:pPr algn="ct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And two near Town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EA1D6-8BFE-DC5C-3527-187BB7A57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8" b="17729"/>
          <a:stretch/>
        </p:blipFill>
        <p:spPr>
          <a:xfrm>
            <a:off x="324759" y="1106507"/>
            <a:ext cx="8494482" cy="4684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05640-5414-35BE-0253-F506BDBC6A2B}"/>
              </a:ext>
            </a:extLst>
          </p:cNvPr>
          <p:cNvSpPr txBox="1"/>
          <p:nvPr/>
        </p:nvSpPr>
        <p:spPr>
          <a:xfrm>
            <a:off x="0" y="58734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The Meadows (Green) and Dover Farms (Pink)</a:t>
            </a:r>
          </a:p>
        </p:txBody>
      </p:sp>
    </p:spTree>
    <p:extLst>
      <p:ext uri="{BB962C8B-B14F-4D97-AF65-F5344CB8AC3E}">
        <p14:creationId xmlns:p14="http://schemas.microsoft.com/office/powerpoint/2010/main" val="114651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Proposed Dimensional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Multi-Family By Right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allowed by right per the law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Lot Area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20,000 SF (5,000 SF at Dover Farms).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Lot Coverage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20% (50% at Dover Farms).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Building Height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 stories at County Court/Red Robin and 2 stories at Dover Farms/The Meadows.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residential density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dwelling units/acre 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required by law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3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Proposed Dimensional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Front Yard Setback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40 feet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Side Yard Setback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25 feet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Rear Yard Setback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25 feet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 spaces per dwelling unit.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Open Space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50% (20% at Dover Farms)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per Lot/Building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 limit in this iteration – but could consider no more than 3-units per lot/building in Dover Farms/The Meadows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4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Testing the Compliance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four areas calculated together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acres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 minimum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Modeled Unit Capacity: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373 units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units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Dwelling Units per Acre: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15.6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within the station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applicable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capacity within the station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applicable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targets are hit!</a:t>
            </a:r>
          </a:p>
        </p:txBody>
      </p:sp>
    </p:spTree>
    <p:extLst>
      <p:ext uri="{BB962C8B-B14F-4D97-AF65-F5344CB8AC3E}">
        <p14:creationId xmlns:p14="http://schemas.microsoft.com/office/powerpoint/2010/main" val="169136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Testing the Compliance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County Court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acres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 minimum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Modeled Unit Capacity: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149 units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units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Dwelling Units per Acre: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Robin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3.8 acres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 minimum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Modeled Unit Capacity: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units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Dwelling Units per Acre: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15.5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County Court hits all targets on its own </a:t>
            </a:r>
          </a:p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(pending decision from EOHLC about how 40Bs will be treated, which will be done on a case-by-case basis)</a:t>
            </a:r>
          </a:p>
        </p:txBody>
      </p:sp>
    </p:spTree>
    <p:extLst>
      <p:ext uri="{BB962C8B-B14F-4D97-AF65-F5344CB8AC3E}">
        <p14:creationId xmlns:p14="http://schemas.microsoft.com/office/powerpoint/2010/main" val="161699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Testing the Compliance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9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Meadows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5.3 acres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 minimum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Modeled Unit Capacity: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(72 units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limit is 3 units per building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Dwelling Units per Acre: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(13.6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limit is 3 units per building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Dover Farms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4.9 acres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 minimum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Modeled Unit Capacity: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 units if limit is 3 units per lot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Dwelling Units per Acre: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17.8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(13.5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limit is 3 units per lot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taken together with a limit of 3 units per lot/building, these tw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areas meet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unit capacity but not units per acre.</a:t>
            </a:r>
          </a:p>
        </p:txBody>
      </p:sp>
    </p:spTree>
    <p:extLst>
      <p:ext uri="{BB962C8B-B14F-4D97-AF65-F5344CB8AC3E}">
        <p14:creationId xmlns:p14="http://schemas.microsoft.com/office/powerpoint/2010/main" val="190306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489509"/>
            <a:ext cx="4316172" cy="8820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Prepared by . . . 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998AF0F-53BA-ADEC-8CD7-BE51189C4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7" y="1687103"/>
            <a:ext cx="2907124" cy="3052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376" y="1687103"/>
            <a:ext cx="4316172" cy="3916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Horsley Witten Group (HW) – Planning and Engineering firm based in Sandwich, MA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Jeff Davis, Senior Planner – Based in Providence, RI office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Providing free technical assistance to MBTA Communities through a grant managed by the Massachusetts Housing Partnership (MHP).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B663A-4E93-9C96-BF1B-F529872706D3}"/>
              </a:ext>
            </a:extLst>
          </p:cNvPr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HW was then asked to look at Junction Street</a:t>
            </a:r>
          </a:p>
          <a:p>
            <a:pPr algn="ct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Property owned by Pulte Homes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EA1D6-8BFE-DC5C-3527-187BB7A57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11698"/>
          <a:stretch/>
        </p:blipFill>
        <p:spPr>
          <a:xfrm>
            <a:off x="324759" y="1371600"/>
            <a:ext cx="8494482" cy="44196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053B6D49-E77A-425D-BC7A-29C414A3A3B5}"/>
              </a:ext>
            </a:extLst>
          </p:cNvPr>
          <p:cNvSpPr/>
          <p:nvPr/>
        </p:nvSpPr>
        <p:spPr>
          <a:xfrm>
            <a:off x="2286000" y="38100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Proposed Dimensional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Multi-Family By Right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allowed by right per the law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Lot Area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20,000 SF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Lot Coverage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30%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Building Height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 stories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residential density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 cap set – residential density based on lot coverage, building height, parking requirements, etc.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6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Proposed Dimensional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Front Yard Setback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40 feet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Side Yard Setback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25 feet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Rear Yard Setback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25 feet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 spaces per dwelling unit.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Open Space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40%</a:t>
            </a:r>
          </a:p>
        </p:txBody>
      </p:sp>
    </p:spTree>
    <p:extLst>
      <p:ext uri="{BB962C8B-B14F-4D97-AF65-F5344CB8AC3E}">
        <p14:creationId xmlns:p14="http://schemas.microsoft.com/office/powerpoint/2010/main" val="2754763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Testing the Compliance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 for Junction Street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17.2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 minimum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Modeled Unit Capacity: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214 units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units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Dwelling Units per Acre: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15.3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 required)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within the station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applicable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capacity within the station area: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applicable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targets are hit!</a:t>
            </a:r>
          </a:p>
        </p:txBody>
      </p:sp>
    </p:spTree>
    <p:extLst>
      <p:ext uri="{BB962C8B-B14F-4D97-AF65-F5344CB8AC3E}">
        <p14:creationId xmlns:p14="http://schemas.microsoft.com/office/powerpoint/2010/main" val="1391561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a lot of ways to play with the model.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example, the Town could allow 3 stories by right, increase the required open space to 50%, and decrease the maximum lot coverage to 20% and still hit your targets.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Dover has a low bar compared to other communities.</a:t>
            </a:r>
          </a:p>
        </p:txBody>
      </p:sp>
    </p:spTree>
    <p:extLst>
      <p:ext uri="{BB962C8B-B14F-4D97-AF65-F5344CB8AC3E}">
        <p14:creationId xmlns:p14="http://schemas.microsoft.com/office/powerpoint/2010/main" val="4006831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20383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 to December 31, 2025: Amend zoning bylaws to be consistent with the MBTA Communities law.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many options, including: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overlay zoning district or new baseline zoning district over one or more of the 40Bs explored in the first scenario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recommends floating this concept to EOHLC as soon as possible to see how they respond to a district made up strictly of one or more 40Bs.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overlay zoning district or new baseline zoning district over the Pulte properties on Junction Street.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very conservative dimensional standards should hit your targets.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other properties appropriate for multi-family housing by right and run a new test in the compliance model. </a:t>
            </a:r>
            <a:endParaRPr lang="en-US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4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Discussion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2098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Any thoughts or comments?</a:t>
            </a:r>
          </a:p>
        </p:txBody>
      </p:sp>
      <p:pic>
        <p:nvPicPr>
          <p:cNvPr id="2054" name="Picture 6" descr="C:\Users\jdavis\AppData\Local\Microsoft\Windows\Temporary Internet Files\Content.IE5\VTMB9PCR\googley-eye-birdie-has-question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1878179" cy="1226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Background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this state doing this?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multi-family housing in Massachusetts is subject to an unpredictable, time-consuming permitting process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Often requires a special permit, rezoning, or a 40B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3A designed to remove barriers to multi-family residential near transit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Mass.gov/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mbtacommunities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0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Sec. 3A of MGL c. 40A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MBTA Communities must have at least one zoning district in which multi-family housing is permitted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right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can include Site Plan Review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. . 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gross density of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units per acre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Located not more than 0.5 miles from a transit station,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applicable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age restrictions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suitable for families with children, i.e. no bedroom or occupancy caps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Parity with other uses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multi-family housing cannot be required to meet higher standards than other permitted uses</a:t>
            </a:r>
          </a:p>
        </p:txBody>
      </p:sp>
    </p:spTree>
    <p:extLst>
      <p:ext uri="{BB962C8B-B14F-4D97-AF65-F5344CB8AC3E}">
        <p14:creationId xmlns:p14="http://schemas.microsoft.com/office/powerpoint/2010/main" val="103255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Compliance Guidelines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Released by DHCD (now EOHLC) in August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step by step instructions for compliance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a “Compliance Model” that calculates whether a municipality’s zoning and other policies comply with the law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more information on the requirements related to Section 3A: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www.mass.gov/info-details/multi-family-zoning-requirement-for-mbta-communities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compliance guidelines: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www.mass.gov/doc/compliance-guidelines-for-multi-family-zoning-districts-under-section-3a-of-the-zoning-act/download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9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Affordable Housing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top of the targets for housing density, the guidelines limit the amount of affordable housing that can be required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than 10% - No less than 80% AMI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increased up to 20% in conjunction with a 40R district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by conducting an Economic Feasibility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376013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MBTA Communities targets for Dover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8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MBTA Communities fall into four different categories: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 Transit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(those with T stations)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Commuter Rail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(those with commuter rail stations)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Adjacent Community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(those without a station, but adjacent to a municipality with one)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Adjacent Small Town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(Adjacent Communities of 7,000 people or less or a population density of less than 500 persons per square mile)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5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MBTA Communities targets for Dover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12825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Dover is a considered an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Adjacent Small Town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multi-family housing unit capacity: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 units (5% of Dover’s 2020 housing stock)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land area: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gross density: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units per acre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requirements: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Deadline: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31, 2025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What do these targets mean?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3A does NOT: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Require that multi-family housing be built (compliance is based on zoning that meets standards)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Compel communities to design or pay for new infrastructure to accommodate future multi-family development in a 3A district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Supersede MA Wetlands Protection Act nor Title V of MA Environmental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D928E-D0D6-60A5-55EE-7F73BC6BFD53}"/>
              </a:ext>
            </a:extLst>
          </p:cNvPr>
          <p:cNvSpPr txBox="1"/>
          <p:nvPr/>
        </p:nvSpPr>
        <p:spPr>
          <a:xfrm>
            <a:off x="0" y="581971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Zoning is a menu, not a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387598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13339</TotalTime>
  <Words>1657</Words>
  <Application>Microsoft Office PowerPoint</Application>
  <PresentationFormat>On-screen Show (4:3)</PresentationFormat>
  <Paragraphs>210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Symbol</vt:lpstr>
      <vt:lpstr>Office Theme</vt:lpstr>
      <vt:lpstr>MBTA Communities Update</vt:lpstr>
      <vt:lpstr>Prepared by . . . </vt:lpstr>
      <vt:lpstr>Background </vt:lpstr>
      <vt:lpstr>Sec. 3A of MGL c. 40A </vt:lpstr>
      <vt:lpstr>Compliance Guidelines </vt:lpstr>
      <vt:lpstr>Affordable Housing </vt:lpstr>
      <vt:lpstr>MBTA Communities targets for Dover</vt:lpstr>
      <vt:lpstr>MBTA Communities targets for Dover</vt:lpstr>
      <vt:lpstr>What do these targets mean?</vt:lpstr>
      <vt:lpstr>What do these targets mean?</vt:lpstr>
      <vt:lpstr>Zoning for what?</vt:lpstr>
      <vt:lpstr>Testing the Compliance Model</vt:lpstr>
      <vt:lpstr>PowerPoint Presentation</vt:lpstr>
      <vt:lpstr>PowerPoint Presentation</vt:lpstr>
      <vt:lpstr>Proposed Dimensional Standards</vt:lpstr>
      <vt:lpstr>Proposed Dimensional Standards</vt:lpstr>
      <vt:lpstr>Testing the Compliance Model</vt:lpstr>
      <vt:lpstr>Testing the Compliance Model</vt:lpstr>
      <vt:lpstr>Testing the Compliance Model</vt:lpstr>
      <vt:lpstr>PowerPoint Presentation</vt:lpstr>
      <vt:lpstr>Proposed Dimensional Standards</vt:lpstr>
      <vt:lpstr>Proposed Dimensional Standards</vt:lpstr>
      <vt:lpstr>Testing the Compliance Model</vt:lpstr>
      <vt:lpstr>Next Steps</vt:lpstr>
      <vt:lpstr>Next Steps</vt:lpstr>
      <vt:lpstr>Discussion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Moravec</dc:creator>
  <cp:lastModifiedBy>Jeff Davis</cp:lastModifiedBy>
  <cp:revision>264</cp:revision>
  <dcterms:created xsi:type="dcterms:W3CDTF">2016-02-10T21:29:29Z</dcterms:created>
  <dcterms:modified xsi:type="dcterms:W3CDTF">2023-10-31T15:34:45Z</dcterms:modified>
</cp:coreProperties>
</file>